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3" r:id="rId5"/>
    <p:sldId id="264" r:id="rId6"/>
    <p:sldId id="265" r:id="rId7"/>
    <p:sldId id="261" r:id="rId8"/>
    <p:sldId id="260" r:id="rId9"/>
    <p:sldId id="262" r:id="rId10"/>
    <p:sldId id="266" r:id="rId11"/>
    <p:sldId id="268" r:id="rId12"/>
    <p:sldId id="269" r:id="rId13"/>
    <p:sldId id="270" r:id="rId14"/>
    <p:sldId id="271" r:id="rId15"/>
    <p:sldId id="272" r:id="rId16"/>
    <p:sldId id="278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2" autoAdjust="0"/>
    <p:restoredTop sz="94660"/>
  </p:normalViewPr>
  <p:slideViewPr>
    <p:cSldViewPr>
      <p:cViewPr varScale="1">
        <p:scale>
          <a:sx n="145" d="100"/>
          <a:sy n="145" d="100"/>
        </p:scale>
        <p:origin x="-96" y="-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46E54-826C-4AE7-B8E4-C4493A1DFB79}" type="datetimeFigureOut">
              <a:rPr lang="en-US" smtClean="0"/>
              <a:pPr/>
              <a:t>8/20/2017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644AE-A5A2-49C4-ADF3-21001E9E34F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="" xmlns:p14="http://schemas.microsoft.com/office/powerpoint/2010/main" val="88224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="" xmlns:p14="http://schemas.microsoft.com/office/powerpoint/2010/main" val="1371532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="" xmlns:p14="http://schemas.microsoft.com/office/powerpoint/2010/main" val="76114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23E3E-D8FE-3246-B231-2B7F0781DC66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23E3E-D8FE-3246-B231-2B7F0781DC66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9E1C1-5D24-410D-8116-168184DAE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umbia.edu/~kc3109/" TargetMode="External"/><Relationship Id="rId2" Type="http://schemas.openxmlformats.org/officeDocument/2006/relationships/hyperlink" Target="mailto:Kenneth.Ward.Church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v3vH3Ssw007QahvIg31TM-eGwrD7JkKGTkmSqK4r7o/edit" TargetMode="External"/><Relationship Id="rId2" Type="http://schemas.openxmlformats.org/officeDocument/2006/relationships/hyperlink" Target="http://www.columbia.edu/~kc3109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lectures.com/interspeech2016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www.superlectures.com/interspeech2016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techtalks.tv/talks/closing-session/60532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kwc\Documents\talks\chap\FillmoreSpelling.m4v" TargetMode="External"/><Relationship Id="rId5" Type="http://schemas.openxmlformats.org/officeDocument/2006/relationships/image" Target="../media/image16.png"/><Relationship Id="rId4" Type="http://schemas.microsoft.com/office/2007/relationships/media" Target="file:////C:/Users/kwc/Documents/talks/chap/FillmoreSpelling.m4v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974260" TargetMode="External"/><Relationship Id="rId2" Type="http://schemas.openxmlformats.org/officeDocument/2006/relationships/hyperlink" Target="https://faculty.cs.byu.edu/~ringger/CS401R/papers/BrownEtAl_Alignment-CL9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nguagelog.ldc.upenn.edu/myl/Shannon1950.pdf" TargetMode="External"/><Relationship Id="rId5" Type="http://schemas.openxmlformats.org/officeDocument/2006/relationships/hyperlink" Target="http://lanethames.com/dataStore/ECE/InfoTheory/shannon.pdf" TargetMode="External"/><Relationship Id="rId4" Type="http://schemas.openxmlformats.org/officeDocument/2006/relationships/hyperlink" Target="http://luthuli.cs.uiuc.edu/~daf/courses/signals%20ai/papers/hmms/01165342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rHQjkGmz0&amp;feature=youtu.be" TargetMode="External"/><Relationship Id="rId2" Type="http://schemas.openxmlformats.org/officeDocument/2006/relationships/hyperlink" Target="http://files.eric.ed.gov/fulltext/ED01963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quote.org/wiki/Fred_Jelinek" TargetMode="External"/><Relationship Id="rId4" Type="http://schemas.openxmlformats.org/officeDocument/2006/relationships/hyperlink" Target="http://techtalks.tv/talks/closing-session/60532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972475" TargetMode="External"/><Relationship Id="rId2" Type="http://schemas.openxmlformats.org/officeDocument/2006/relationships/hyperlink" Target="https://catalog.ldc.upenn.edu/ldc99t42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hyperlink" Target="https://scholar.google.com/scholar?q=related:wC4F9tvcbO4J:scholar.google.com/&amp;hl=en&amp;as_sdt=0,33&amp;as_vis=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e120/12eba40a77fdf5822d722db40a04310b98d0.pdf" TargetMode="External"/><Relationship Id="rId2" Type="http://schemas.openxmlformats.org/officeDocument/2006/relationships/hyperlink" Target="http://www.aclweb.org/anthology/P02-104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Evaluation_of_machine_translation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ie.ntu.edu.tw/~cjlin/libshorttext/" TargetMode="External"/><Relationship Id="rId3" Type="http://schemas.openxmlformats.org/officeDocument/2006/relationships/hyperlink" Target="https://arxiv.org/pdf/cs/0205070.pdf" TargetMode="External"/><Relationship Id="rId7" Type="http://schemas.openxmlformats.org/officeDocument/2006/relationships/hyperlink" Target="http://scikit-learn.org/stable/" TargetMode="External"/><Relationship Id="rId2" Type="http://schemas.openxmlformats.org/officeDocument/2006/relationships/hyperlink" Target="https://nlp.stanford.edu/IR-book/pdf/irbookonlinereading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ogistic_regression" TargetMode="External"/><Relationship Id="rId5" Type="http://schemas.openxmlformats.org/officeDocument/2006/relationships/hyperlink" Target="https://en.wikipedia.org/wiki/Support_vector_machine" TargetMode="External"/><Relationship Id="rId4" Type="http://schemas.openxmlformats.org/officeDocument/2006/relationships/hyperlink" Target="https://www.amazon.com/s/ref=nb_sb_noss?url=search-alias=aps&amp;field-keywords=mosteller+and+wallace" TargetMode="External"/><Relationship Id="rId9" Type="http://schemas.openxmlformats.org/officeDocument/2006/relationships/hyperlink" Target="https://archive.ics.uci.edu/ml/datasets/Reuters-21578+Text+Categorization+Collecti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PAC" TargetMode="External"/><Relationship Id="rId2" Type="http://schemas.openxmlformats.org/officeDocument/2006/relationships/hyperlink" Target="https://en.wikipedia.org/wiki/John_R._Pier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p.edu/read/9547/chapter/1" TargetMode="External"/><Relationship Id="rId5" Type="http://schemas.openxmlformats.org/officeDocument/2006/relationships/hyperlink" Target="https://en.wikipedia.org/wiki/Pulse-code_modulation" TargetMode="External"/><Relationship Id="rId4" Type="http://schemas.openxmlformats.org/officeDocument/2006/relationships/hyperlink" Target="http://digitalcollections.library.cmu.edu/awweb/awarchive?type=file&amp;item=355202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eaponsofmathdestructionbook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results?search_query=Chomsky" TargetMode="External"/><Relationship Id="rId3" Type="http://schemas.openxmlformats.org/officeDocument/2006/relationships/hyperlink" Target="https://en.wikipedia.org/wiki/Noam_Chomsky" TargetMode="External"/><Relationship Id="rId7" Type="http://schemas.openxmlformats.org/officeDocument/2006/relationships/hyperlink" Target="https://scholar.google.com/scholar?hl=en&amp;q=Chomsky" TargetMode="External"/><Relationship Id="rId2" Type="http://schemas.openxmlformats.org/officeDocument/2006/relationships/hyperlink" Target="https://en.wikipedia.org/wiki/Marvin_Minsky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N-gram" TargetMode="External"/><Relationship Id="rId5" Type="http://schemas.openxmlformats.org/officeDocument/2006/relationships/hyperlink" Target="https://en.wikipedia.org/wiki/Syntactic_Structures" TargetMode="External"/><Relationship Id="rId10" Type="http://schemas.openxmlformats.org/officeDocument/2006/relationships/hyperlink" Target="https://www.ted.com/talks/marvin_minsky_on_health_and_the_human_mind" TargetMode="External"/><Relationship Id="rId4" Type="http://schemas.openxmlformats.org/officeDocument/2006/relationships/hyperlink" Target="https://en.wikipedia.org/wiki/Perceptrons_(book)" TargetMode="External"/><Relationship Id="rId9" Type="http://schemas.openxmlformats.org/officeDocument/2006/relationships/hyperlink" Target="https://www.netflix.com/search?q=Chomsky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languagelog.ldc.upenn.edu/myl/ldc/swung-too-far.pdf" TargetMode="External"/><Relationship Id="rId2" Type="http://schemas.openxmlformats.org/officeDocument/2006/relationships/hyperlink" Target="http://projektintegracija.pravo.hr/_download/repository/Kuhn_Structure_of_Scientific_Revolutions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The_Structure_of_Scientific_Revolutions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nlp.stanford.edu/projects/glove/" TargetMode="External"/><Relationship Id="rId3" Type="http://schemas.openxmlformats.org/officeDocument/2006/relationships/hyperlink" Target="https://en.wikipedia.org/wiki/Word2vec" TargetMode="External"/><Relationship Id="rId7" Type="http://schemas.openxmlformats.org/officeDocument/2006/relationships/hyperlink" Target="https://code.google.com/archive/p/word2vec/" TargetMode="External"/><Relationship Id="rId2" Type="http://schemas.openxmlformats.org/officeDocument/2006/relationships/hyperlink" Target="http://www.cs.cornell.edu/home/llee/papers/ptl93.home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Stochastic_gradient_descent" TargetMode="External"/><Relationship Id="rId5" Type="http://schemas.openxmlformats.org/officeDocument/2006/relationships/hyperlink" Target="http://dl.acm.org/citation.cfm?id=89095" TargetMode="External"/><Relationship Id="rId10" Type="http://schemas.openxmlformats.org/officeDocument/2006/relationships/hyperlink" Target="https://en.wikipedia.org/wiki/Latent_semantic_analysis" TargetMode="External"/><Relationship Id="rId4" Type="http://schemas.openxmlformats.org/officeDocument/2006/relationships/hyperlink" Target="http://papers.nips.cc/paper/5477-scalable-non-linear-learning-with-adaptive-polynomial-expansions.pdf" TargetMode="External"/><Relationship Id="rId9" Type="http://schemas.openxmlformats.org/officeDocument/2006/relationships/hyperlink" Target="https://en.wikipedia.org/wiki/Singular_value_decompositi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tpressjournals.org/doi/pdf/10.1162/coli.2007.33.3.305" TargetMode="External"/><Relationship Id="rId2" Type="http://schemas.openxmlformats.org/officeDocument/2006/relationships/hyperlink" Target="https://www.transacl.org/ojs/index.php/tacl/article/download/570/124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framenet.icsi.berkeley.edu/fndrupal/" TargetMode="External"/><Relationship Id="rId3" Type="http://schemas.openxmlformats.org/officeDocument/2006/relationships/hyperlink" Target="https://wordnet.princeton.edu/" TargetMode="External"/><Relationship Id="rId7" Type="http://schemas.openxmlformats.org/officeDocument/2006/relationships/hyperlink" Target="http://lrec2016.lrec-conf.org/en/" TargetMode="External"/><Relationship Id="rId2" Type="http://schemas.openxmlformats.org/officeDocument/2006/relationships/hyperlink" Target="http://www.natcorp.ox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ature/journal/v438/n7070/full/438900a.html" TargetMode="External"/><Relationship Id="rId5" Type="http://schemas.openxmlformats.org/officeDocument/2006/relationships/hyperlink" Target="https://www.mturk.com/mturk/welcome" TargetMode="External"/><Relationship Id="rId10" Type="http://schemas.openxmlformats.org/officeDocument/2006/relationships/hyperlink" Target="http://www.nltk.org/howto/wordnet.html" TargetMode="External"/><Relationship Id="rId4" Type="http://schemas.openxmlformats.org/officeDocument/2006/relationships/hyperlink" Target="http://dl.acm.org/citation.cfm?id=89095" TargetMode="External"/><Relationship Id="rId9" Type="http://schemas.openxmlformats.org/officeDocument/2006/relationships/hyperlink" Target="http://www.nltk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cs/0108005" TargetMode="External"/><Relationship Id="rId5" Type="http://schemas.openxmlformats.org/officeDocument/2006/relationships/hyperlink" Target="https://www.grsampson.net/AGtf.html" TargetMode="External"/><Relationship Id="rId4" Type="http://schemas.openxmlformats.org/officeDocument/2006/relationships/hyperlink" Target="http://www.ling.upenn.edu/courses/cogs502/GoodTuring1953.pdf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cornell.edu/home/kleinber/swn.pdf" TargetMode="External"/><Relationship Id="rId3" Type="http://schemas.openxmlformats.org/officeDocument/2006/relationships/hyperlink" Target="http://ilpubs.stanford.edu:8090/422/1/1999-66.pdf" TargetMode="External"/><Relationship Id="rId7" Type="http://schemas.openxmlformats.org/officeDocument/2006/relationships/hyperlink" Target="https://www.cs.cornell.edu/home/kleinber/link-pred.pdf" TargetMode="External"/><Relationship Id="rId2" Type="http://schemas.openxmlformats.org/officeDocument/2006/relationships/hyperlink" Target="https://en.wikipedia.org/wiki/PageRan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cornell.edu/home/kleinber/kdd03-inf.pdf" TargetMode="External"/><Relationship Id="rId5" Type="http://schemas.openxmlformats.org/officeDocument/2006/relationships/hyperlink" Target="https://www.cs.cornell.edu/home/kleinber/auth.pdf" TargetMode="External"/><Relationship Id="rId4" Type="http://schemas.openxmlformats.org/officeDocument/2006/relationships/hyperlink" Target="https://en.wikipedia.org/wiki/Jon_Kleinber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v3vH3Ssw007QahvIg31TM-eGwrD7JkKGTkmSqK4r7o/edit" TargetMode="External"/><Relationship Id="rId2" Type="http://schemas.openxmlformats.org/officeDocument/2006/relationships/hyperlink" Target="http://www.columbia.edu/~kc3109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eb.cs.ucla.edu/~palsberg/h-number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COMS6998 Topics in Human Language Technology (HLT)</a:t>
            </a:r>
            <a:r>
              <a:rPr lang="en-US" dirty="0"/>
              <a:t>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Kenneth Church</a:t>
            </a:r>
          </a:p>
          <a:p>
            <a:r>
              <a:rPr lang="en-US" dirty="0" smtClean="0">
                <a:hlinkClick r:id="rId2"/>
              </a:rPr>
              <a:t>Kenneth.Ward.Church@gmail.com</a:t>
            </a:r>
            <a:endParaRPr lang="en-US" dirty="0"/>
          </a:p>
          <a:p>
            <a:r>
              <a:rPr lang="en-US" sz="2000" dirty="0" smtClean="0">
                <a:hlinkClick r:id="rId3"/>
              </a:rPr>
              <a:t>http://www.columbia.edu/~kc3109/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First Assignment (Due WED midnight)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2"/>
              </a:rPr>
              <a:t>http://www.columbia.edu/~kc3109/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Vote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 on </a:t>
            </a:r>
            <a:r>
              <a:rPr lang="en-US" dirty="0" smtClean="0"/>
              <a:t>papers/videos/topics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would like to cover in the </a:t>
            </a:r>
            <a:r>
              <a:rPr lang="en-US" dirty="0" smtClean="0"/>
              <a:t>course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well as </a:t>
            </a:r>
            <a:r>
              <a:rPr lang="en-US" dirty="0" smtClean="0"/>
              <a:t>papers </a:t>
            </a:r>
            <a:r>
              <a:rPr lang="en-US" dirty="0"/>
              <a:t>you would like to </a:t>
            </a:r>
            <a:r>
              <a:rPr lang="en-US" dirty="0" smtClean="0"/>
              <a:t>present</a:t>
            </a:r>
          </a:p>
          <a:p>
            <a:pPr lvl="1"/>
            <a:r>
              <a:rPr lang="en-US" dirty="0" smtClean="0"/>
              <a:t>NOTE: there are </a:t>
            </a:r>
            <a:r>
              <a:rPr lang="en-US" b="1" i="1" dirty="0" smtClean="0"/>
              <a:t>TWO</a:t>
            </a:r>
            <a:r>
              <a:rPr lang="en-US" dirty="0" smtClean="0"/>
              <a:t> tabs </a:t>
            </a:r>
          </a:p>
          <a:p>
            <a:r>
              <a:rPr lang="en-US" dirty="0" smtClean="0"/>
              <a:t>The </a:t>
            </a:r>
            <a:r>
              <a:rPr lang="en-US" dirty="0"/>
              <a:t>first assignment involves skimming as much of this work as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/>
              <a:t>so </a:t>
            </a:r>
            <a:r>
              <a:rPr lang="en-US" dirty="0"/>
              <a:t>you can cast reasonably informed votes.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27917" t="18462" r="34167" b="44615"/>
          <a:stretch>
            <a:fillRect/>
          </a:stretch>
        </p:blipFill>
        <p:spPr bwMode="auto">
          <a:xfrm>
            <a:off x="457200" y="3257550"/>
            <a:ext cx="3074363" cy="162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Topic 1: Ketchup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https://www.superlectures.com/interspeech2016/</a:t>
            </a:r>
            <a:r>
              <a:rPr lang="en-US" sz="200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09600" y="1276350"/>
            <a:ext cx="7693626" cy="214319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>
                <a:ea typeface="Arial" charset="0"/>
                <a:cs typeface="Arial" charset="0"/>
              </a:rPr>
              <a:t>Jurafsky</a:t>
            </a:r>
            <a:r>
              <a:rPr lang="en-US" dirty="0" smtClean="0">
                <a:ea typeface="Arial" charset="0"/>
                <a:cs typeface="Arial" charset="0"/>
              </a:rPr>
              <a:t> </a:t>
            </a:r>
            <a:r>
              <a:rPr lang="en-US" dirty="0">
                <a:ea typeface="Arial" charset="0"/>
                <a:cs typeface="Arial" charset="0"/>
              </a:rPr>
              <a:t>uses </a:t>
            </a:r>
            <a:r>
              <a:rPr lang="en-US" dirty="0" smtClean="0">
                <a:ea typeface="Arial" charset="0"/>
                <a:cs typeface="Arial" charset="0"/>
              </a:rPr>
              <a:t>history </a:t>
            </a:r>
            <a:r>
              <a:rPr lang="en-US" dirty="0">
                <a:ea typeface="Arial" charset="0"/>
                <a:cs typeface="Arial" charset="0"/>
              </a:rPr>
              <a:t>of ketchup </a:t>
            </a:r>
            <a:r>
              <a:rPr lang="en-US" dirty="0" smtClean="0">
                <a:ea typeface="Arial" charset="0"/>
                <a:cs typeface="Arial" charset="0"/>
              </a:rPr>
              <a:t>(&amp; </a:t>
            </a:r>
            <a:r>
              <a:rPr lang="en-US" dirty="0">
                <a:ea typeface="Arial" charset="0"/>
                <a:cs typeface="Arial" charset="0"/>
              </a:rPr>
              <a:t>ice </a:t>
            </a:r>
            <a:r>
              <a:rPr lang="en-US" dirty="0" smtClean="0">
                <a:ea typeface="Arial" charset="0"/>
                <a:cs typeface="Arial" charset="0"/>
              </a:rPr>
              <a:t>cream elsewhere)</a:t>
            </a:r>
          </a:p>
          <a:p>
            <a:pPr lvl="1"/>
            <a:r>
              <a:rPr lang="en-US" dirty="0" smtClean="0">
                <a:ea typeface="Arial" charset="0"/>
                <a:cs typeface="Arial" charset="0"/>
              </a:rPr>
              <a:t>to </a:t>
            </a:r>
            <a:r>
              <a:rPr lang="en-US" dirty="0">
                <a:ea typeface="Arial" charset="0"/>
                <a:cs typeface="Arial" charset="0"/>
              </a:rPr>
              <a:t>shed light </a:t>
            </a:r>
            <a:r>
              <a:rPr lang="en-US" dirty="0" smtClean="0">
                <a:ea typeface="Arial" charset="0"/>
                <a:cs typeface="Arial" charset="0"/>
              </a:rPr>
              <a:t>on currently </a:t>
            </a:r>
            <a:r>
              <a:rPr lang="en-US" dirty="0">
                <a:ea typeface="Arial" charset="0"/>
                <a:cs typeface="Arial" charset="0"/>
              </a:rPr>
              <a:t>popular methods in speech and </a:t>
            </a:r>
            <a:r>
              <a:rPr lang="en-US" dirty="0" smtClean="0">
                <a:ea typeface="Arial" charset="0"/>
                <a:cs typeface="Arial" charset="0"/>
              </a:rPr>
              <a:t>language</a:t>
            </a:r>
          </a:p>
          <a:p>
            <a:r>
              <a:rPr lang="en-US" dirty="0" smtClean="0">
                <a:ea typeface="Arial" charset="0"/>
                <a:cs typeface="Arial" charset="0"/>
              </a:rPr>
              <a:t>He </a:t>
            </a:r>
            <a:r>
              <a:rPr lang="en-US" dirty="0">
                <a:ea typeface="Arial" charset="0"/>
                <a:cs typeface="Arial" charset="0"/>
              </a:rPr>
              <a:t>traces </a:t>
            </a:r>
            <a:r>
              <a:rPr lang="en-US" dirty="0" smtClean="0">
                <a:ea typeface="Arial" charset="0"/>
                <a:cs typeface="Arial" charset="0"/>
              </a:rPr>
              <a:t>etymology </a:t>
            </a:r>
            <a:r>
              <a:rPr lang="en-US" dirty="0">
                <a:ea typeface="Arial" charset="0"/>
                <a:cs typeface="Arial" charset="0"/>
              </a:rPr>
              <a:t>of </a:t>
            </a:r>
            <a:r>
              <a:rPr lang="en-US" dirty="0" smtClean="0">
                <a:ea typeface="Arial" charset="0"/>
                <a:cs typeface="Arial" charset="0"/>
              </a:rPr>
              <a:t>“ketchup” </a:t>
            </a:r>
            <a:r>
              <a:rPr lang="en-US" dirty="0">
                <a:ea typeface="Arial" charset="0"/>
                <a:cs typeface="Arial" charset="0"/>
              </a:rPr>
              <a:t>from an Asian fish </a:t>
            </a:r>
            <a:r>
              <a:rPr lang="en-US" dirty="0" smtClean="0">
                <a:ea typeface="Arial" charset="0"/>
                <a:cs typeface="Arial" charset="0"/>
              </a:rPr>
              <a:t>sauce</a:t>
            </a:r>
          </a:p>
          <a:p>
            <a:pPr lvl="1"/>
            <a:r>
              <a:rPr lang="en-US" dirty="0" smtClean="0">
                <a:ea typeface="Arial" charset="0"/>
                <a:cs typeface="Arial" charset="0"/>
              </a:rPr>
              <a:t>Advances in (sailing</a:t>
            </a:r>
            <a:r>
              <a:rPr lang="en-US" dirty="0">
                <a:ea typeface="Arial" charset="0"/>
                <a:cs typeface="Arial" charset="0"/>
              </a:rPr>
              <a:t>) technology made it possible to replace anchovies with </a:t>
            </a:r>
            <a:r>
              <a:rPr lang="en-US" dirty="0" smtClean="0">
                <a:ea typeface="Arial" charset="0"/>
                <a:cs typeface="Arial" charset="0"/>
              </a:rPr>
              <a:t>less expensive </a:t>
            </a:r>
            <a:r>
              <a:rPr lang="en-US" dirty="0">
                <a:ea typeface="Arial" charset="0"/>
                <a:cs typeface="Arial" charset="0"/>
              </a:rPr>
              <a:t>tomatoes and sugar from the </a:t>
            </a:r>
            <a:r>
              <a:rPr lang="en-US" dirty="0" smtClean="0">
                <a:ea typeface="Arial" charset="0"/>
                <a:cs typeface="Arial" charset="0"/>
              </a:rPr>
              <a:t>west</a:t>
            </a:r>
          </a:p>
          <a:p>
            <a:pPr lvl="1"/>
            <a:r>
              <a:rPr lang="en-US" dirty="0" smtClean="0">
                <a:ea typeface="Arial" charset="0"/>
                <a:cs typeface="Arial" charset="0"/>
              </a:rPr>
              <a:t>The </a:t>
            </a:r>
            <a:r>
              <a:rPr lang="en-US" dirty="0">
                <a:ea typeface="Arial" charset="0"/>
                <a:cs typeface="Arial" charset="0"/>
              </a:rPr>
              <a:t>ice cream </a:t>
            </a:r>
            <a:r>
              <a:rPr lang="en-US" dirty="0" smtClean="0">
                <a:ea typeface="Arial" charset="0"/>
                <a:cs typeface="Arial" charset="0"/>
              </a:rPr>
              <a:t>story combines </a:t>
            </a:r>
            <a:r>
              <a:rPr lang="en-US" dirty="0">
                <a:ea typeface="Arial" charset="0"/>
                <a:cs typeface="Arial" charset="0"/>
              </a:rPr>
              <a:t>fruit </a:t>
            </a:r>
            <a:r>
              <a:rPr lang="en-US" dirty="0" smtClean="0">
                <a:ea typeface="Arial" charset="0"/>
                <a:cs typeface="Arial" charset="0"/>
              </a:rPr>
              <a:t>syrups (</a:t>
            </a:r>
            <a:r>
              <a:rPr lang="en-US" dirty="0" err="1" smtClean="0">
                <a:ea typeface="Arial" charset="0"/>
                <a:cs typeface="Arial" charset="0"/>
              </a:rPr>
              <a:t>Sharbat</a:t>
            </a:r>
            <a:r>
              <a:rPr lang="en-US" dirty="0" smtClean="0">
                <a:ea typeface="Arial" charset="0"/>
                <a:cs typeface="Arial" charset="0"/>
              </a:rPr>
              <a:t>) </a:t>
            </a:r>
            <a:r>
              <a:rPr lang="en-US" dirty="0">
                <a:ea typeface="Arial" charset="0"/>
                <a:cs typeface="Arial" charset="0"/>
              </a:rPr>
              <a:t>from </a:t>
            </a:r>
            <a:r>
              <a:rPr lang="en-US" dirty="0" smtClean="0">
                <a:ea typeface="Arial" charset="0"/>
                <a:cs typeface="Arial" charset="0"/>
              </a:rPr>
              <a:t>Persia</a:t>
            </a:r>
          </a:p>
          <a:p>
            <a:pPr lvl="2"/>
            <a:r>
              <a:rPr lang="en-US" dirty="0" smtClean="0">
                <a:ea typeface="Arial" charset="0"/>
                <a:cs typeface="Arial" charset="0"/>
              </a:rPr>
              <a:t>with </a:t>
            </a:r>
            <a:r>
              <a:rPr lang="en-US" dirty="0">
                <a:ea typeface="Arial" charset="0"/>
                <a:cs typeface="Arial" charset="0"/>
              </a:rPr>
              <a:t>gun powder from </a:t>
            </a:r>
            <a:r>
              <a:rPr lang="en-US" dirty="0" smtClean="0">
                <a:ea typeface="Arial" charset="0"/>
                <a:cs typeface="Arial" charset="0"/>
              </a:rPr>
              <a:t>China</a:t>
            </a:r>
            <a:r>
              <a:rPr lang="en-US" dirty="0">
                <a:ea typeface="Arial" charset="0"/>
                <a:cs typeface="Arial" charset="0"/>
              </a:rPr>
              <a:t> </a:t>
            </a:r>
            <a:r>
              <a:rPr lang="en-US" dirty="0" smtClean="0">
                <a:ea typeface="Arial" charset="0"/>
                <a:cs typeface="Arial" charset="0"/>
              </a:rPr>
              <a:t>and </a:t>
            </a:r>
            <a:r>
              <a:rPr lang="en-US" dirty="0">
                <a:ea typeface="Arial" charset="0"/>
                <a:cs typeface="Arial" charset="0"/>
              </a:rPr>
              <a:t>advances in refrigeration </a:t>
            </a:r>
            <a:r>
              <a:rPr lang="en-US" dirty="0" smtClean="0">
                <a:ea typeface="Arial" charset="0"/>
                <a:cs typeface="Arial" charset="0"/>
              </a:rPr>
              <a:t>technology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3962400" y="4019550"/>
            <a:ext cx="1559351" cy="624725"/>
          </a:xfrm>
          <a:prstGeom prst="wedgeRectCallout">
            <a:avLst>
              <a:gd name="adj1" fmla="val -76853"/>
              <a:gd name="adj2" fmla="val 39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Big Tent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36DC-883B-B947-AA86-AD739F935F2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540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Speech Invasion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At speech meetings (Interspeech-2016, as opposed to NAACL-2009),</a:t>
            </a:r>
          </a:p>
          <a:p>
            <a:pPr lvl="1"/>
            <a:r>
              <a:rPr lang="en-US" dirty="0" err="1" smtClean="0"/>
              <a:t>Jurafsky</a:t>
            </a:r>
            <a:r>
              <a:rPr lang="en-US" dirty="0" smtClean="0"/>
              <a:t> credits speech researchers for </a:t>
            </a:r>
            <a:r>
              <a:rPr lang="en-US" dirty="0"/>
              <a:t>transferring currently popular techniques </a:t>
            </a:r>
            <a:r>
              <a:rPr lang="en-US" dirty="0" smtClean="0"/>
              <a:t>from</a:t>
            </a:r>
            <a:r>
              <a:rPr lang="en-US" dirty="0"/>
              <a:t> </a:t>
            </a:r>
            <a:r>
              <a:rPr lang="en-US" dirty="0" smtClean="0"/>
              <a:t>speech </a:t>
            </a:r>
            <a:r>
              <a:rPr lang="en-US" dirty="0"/>
              <a:t>to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Some </a:t>
            </a:r>
            <a:r>
              <a:rPr lang="en-US" dirty="0"/>
              <a:t>of these people were probably also </a:t>
            </a:r>
            <a:r>
              <a:rPr lang="en-US" dirty="0" smtClean="0"/>
              <a:t>involved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/>
              <a:t>transferring similar methods from information theory into </a:t>
            </a:r>
            <a:r>
              <a:rPr lang="en-US" dirty="0" smtClean="0"/>
              <a:t>speech</a:t>
            </a:r>
            <a:r>
              <a:rPr lang="en-US" dirty="0"/>
              <a:t> </a:t>
            </a:r>
            <a:r>
              <a:rPr lang="en-US" dirty="0" smtClean="0"/>
              <a:t>(and </a:t>
            </a:r>
            <a:r>
              <a:rPr lang="en-US" dirty="0"/>
              <a:t>perhaps hedge funds</a:t>
            </a:r>
            <a:r>
              <a:rPr lang="en-US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36DC-883B-B947-AA86-AD739F935F2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596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8333" t="24012" r="28750" b="22309"/>
          <a:stretch/>
        </p:blipFill>
        <p:spPr bwMode="auto">
          <a:xfrm>
            <a:off x="530257" y="848415"/>
            <a:ext cx="6189002" cy="419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523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happened in 1988?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36DC-883B-B947-AA86-AD739F935F2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0385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l="24583" t="12308" r="25417" b="18461"/>
          <a:stretch>
            <a:fillRect/>
          </a:stretch>
        </p:blipFill>
        <p:spPr bwMode="auto">
          <a:xfrm>
            <a:off x="683445" y="954468"/>
            <a:ext cx="5474617" cy="410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5543550" cy="6806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happened in1988?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28333" t="24278" r="28750" b="22308"/>
          <a:stretch/>
        </p:blipFill>
        <p:spPr bwMode="auto">
          <a:xfrm>
            <a:off x="6228329" y="91795"/>
            <a:ext cx="2915673" cy="196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773144" y="1776634"/>
            <a:ext cx="628651" cy="634451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36DC-883B-B947-AA86-AD739F935F2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1606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64" y="482631"/>
            <a:ext cx="3886200" cy="1433915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Jurafsky’s</a:t>
            </a:r>
            <a:r>
              <a:rPr lang="en-US" dirty="0" smtClean="0"/>
              <a:t> story is nice &amp; simple,</a:t>
            </a:r>
          </a:p>
          <a:p>
            <a:pPr lvl="1"/>
            <a:r>
              <a:rPr lang="en-US" dirty="0" smtClean="0"/>
              <a:t>But history is “complicated”</a:t>
            </a:r>
          </a:p>
          <a:p>
            <a:pPr lvl="1"/>
            <a:r>
              <a:rPr lang="en-US" dirty="0" smtClean="0"/>
              <a:t>IMHO, </a:t>
            </a:r>
          </a:p>
          <a:p>
            <a:pPr lvl="2"/>
            <a:r>
              <a:rPr lang="en-US" dirty="0" smtClean="0"/>
              <a:t>speech did onto language,</a:t>
            </a:r>
          </a:p>
          <a:p>
            <a:pPr lvl="2"/>
            <a:r>
              <a:rPr lang="en-US" dirty="0" smtClean="0"/>
              <a:t>what was done onto them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29" y="100299"/>
            <a:ext cx="4916669" cy="321078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96768"/>
            <a:ext cx="4338558" cy="2686639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410103" y="3140849"/>
            <a:ext cx="3581497" cy="650101"/>
          </a:xfrm>
          <a:prstGeom prst="wedgeRectCallout">
            <a:avLst>
              <a:gd name="adj1" fmla="val -51321"/>
              <a:gd name="adj2" fmla="val -170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happened in 1975?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822" y="2046442"/>
            <a:ext cx="4403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https://www.superlectures.com/interspeech2016/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36DC-883B-B947-AA86-AD739F935F2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1" y="60403"/>
            <a:ext cx="3583949" cy="275789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3358301" y="4271524"/>
            <a:ext cx="5719714" cy="811883"/>
          </a:xfrm>
          <a:prstGeom prst="wedgeRectCallout">
            <a:avLst>
              <a:gd name="adj1" fmla="val -11162"/>
              <a:gd name="adj2" fmla="val -98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same thing that happened to language in 1988</a:t>
            </a:r>
          </a:p>
          <a:p>
            <a:pPr algn="ctr"/>
            <a:r>
              <a:rPr lang="en-US" sz="2000" dirty="0"/>
              <a:t> (and to hedge funds in 1990s)?</a:t>
            </a:r>
          </a:p>
        </p:txBody>
      </p:sp>
    </p:spTree>
    <p:extLst>
      <p:ext uri="{BB962C8B-B14F-4D97-AF65-F5344CB8AC3E}">
        <p14:creationId xmlns="" xmlns:p14="http://schemas.microsoft.com/office/powerpoint/2010/main" val="16283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3950"/>
            <a:ext cx="2868136" cy="2209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pic>
        <p:nvPicPr>
          <p:cNvPr id="10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 l="71698" t="11905" r="10513" b="19048"/>
          <a:stretch>
            <a:fillRect/>
          </a:stretch>
        </p:blipFill>
        <p:spPr bwMode="auto">
          <a:xfrm>
            <a:off x="5556250" y="57150"/>
            <a:ext cx="35877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 l="91635" t="21099" r="881" b="35384"/>
          <a:stretch>
            <a:fillRect/>
          </a:stretch>
        </p:blipFill>
        <p:spPr bwMode="auto">
          <a:xfrm>
            <a:off x="2971800" y="0"/>
            <a:ext cx="2580986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9"/>
            <a:ext cx="5143500" cy="857250"/>
          </a:xfrm>
        </p:spPr>
        <p:txBody>
          <a:bodyPr>
            <a:noAutofit/>
          </a:bodyPr>
          <a:lstStyle/>
          <a:p>
            <a:r>
              <a:rPr lang="en-US" sz="2800" dirty="0"/>
              <a:t>Robert Mercer</a:t>
            </a:r>
            <a:br>
              <a:rPr lang="en-US" sz="2800" dirty="0"/>
            </a:br>
            <a:r>
              <a:rPr lang="en-US" sz="2800" dirty="0"/>
              <a:t>ACL Lifetime Achievement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>
                <a:hlinkClick r:id="rId2"/>
              </a:rPr>
              <a:t> http://techtalks.tv/talks/closing-session/60532/</a:t>
            </a:r>
            <a:r>
              <a:rPr lang="en-US" sz="1800" dirty="0"/>
              <a:t>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 l="44107" t="6657" r="15893" b="38419"/>
          <a:stretch>
            <a:fillRect/>
          </a:stretch>
        </p:blipFill>
        <p:spPr bwMode="auto">
          <a:xfrm>
            <a:off x="1143004" y="1257300"/>
            <a:ext cx="775854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366888" y="3198046"/>
            <a:ext cx="3744799" cy="443059"/>
          </a:xfrm>
          <a:prstGeom prst="round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36DC-883B-B947-AA86-AD739F935F2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547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 l="32917" t="20000" r="35416" b="3846"/>
          <a:stretch>
            <a:fillRect/>
          </a:stretch>
        </p:blipFill>
        <p:spPr bwMode="auto">
          <a:xfrm>
            <a:off x="2171700" y="0"/>
            <a:ext cx="43434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36DC-883B-B947-AA86-AD739F935F2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5352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9, 2017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62896-B0D7-47A1-8FA3-EE68320F1CBF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8434" name="Rectangle 3"/>
          <p:cNvSpPr>
            <a:spLocks noGrp="1"/>
          </p:cNvSpPr>
          <p:nvPr>
            <p:ph type="title" idx="4294967295"/>
          </p:nvPr>
        </p:nvSpPr>
        <p:spPr>
          <a:xfrm>
            <a:off x="1600200" y="133350"/>
            <a:ext cx="5915025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On firing linguists…</a:t>
            </a:r>
          </a:p>
        </p:txBody>
      </p:sp>
      <p:sp>
        <p:nvSpPr>
          <p:cNvPr id="15364" name="Rectangle 4"/>
          <p:cNvSpPr>
            <a:spLocks noGrp="1"/>
          </p:cNvSpPr>
          <p:nvPr>
            <p:ph type="body" idx="4294967295"/>
          </p:nvPr>
        </p:nvSpPr>
        <p:spPr>
          <a:xfrm>
            <a:off x="1465280" y="2729306"/>
            <a:ext cx="5829300" cy="211455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Finally, they removed the dictionary lookup HMM,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taking for the pronunciation of each word its spelling.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Thus, a word like </a:t>
            </a:r>
            <a:r>
              <a:rPr lang="en-US" sz="2000" i="1" dirty="0"/>
              <a:t>t-h-r-o-u-g-h </a:t>
            </a:r>
            <a:r>
              <a:rPr lang="en-US" sz="2000" dirty="0"/>
              <a:t>was assumed to have a pronunciation like </a:t>
            </a:r>
            <a:r>
              <a:rPr lang="en-US" sz="2000" i="1" dirty="0" err="1"/>
              <a:t>tuh</a:t>
            </a:r>
            <a:r>
              <a:rPr lang="en-US" sz="2000" i="1" dirty="0"/>
              <a:t> huh </a:t>
            </a:r>
            <a:r>
              <a:rPr lang="en-US" sz="2000" i="1" dirty="0" err="1"/>
              <a:t>ruh</a:t>
            </a:r>
            <a:r>
              <a:rPr lang="en-US" sz="2000" i="1" dirty="0"/>
              <a:t> oh </a:t>
            </a:r>
            <a:r>
              <a:rPr lang="en-US" sz="2000" i="1" dirty="0" err="1"/>
              <a:t>uu</a:t>
            </a:r>
            <a:r>
              <a:rPr lang="en-US" sz="2000" i="1" dirty="0"/>
              <a:t> </a:t>
            </a:r>
            <a:r>
              <a:rPr lang="en-US" sz="2000" i="1" dirty="0" err="1"/>
              <a:t>guh</a:t>
            </a:r>
            <a:r>
              <a:rPr lang="en-US" sz="2000" i="1" dirty="0"/>
              <a:t> huh</a:t>
            </a:r>
            <a:r>
              <a:rPr lang="en-US" sz="2000" dirty="0"/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After training, the system learned that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with words like </a:t>
            </a:r>
            <a:r>
              <a:rPr lang="en-US" sz="2000" i="1" dirty="0"/>
              <a:t>l-a-t-e</a:t>
            </a:r>
            <a:r>
              <a:rPr lang="en-US" sz="2000" dirty="0"/>
              <a:t> the front end often missed the </a:t>
            </a:r>
            <a:r>
              <a:rPr lang="en-US" sz="2000" i="1" dirty="0"/>
              <a:t>e</a:t>
            </a:r>
            <a:r>
              <a:rPr lang="en-US" sz="2000" dirty="0"/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Similarly, it learned that </a:t>
            </a:r>
            <a:r>
              <a:rPr lang="en-US" sz="2000" i="1" dirty="0"/>
              <a:t>g</a:t>
            </a:r>
            <a:r>
              <a:rPr lang="en-US" sz="2000" dirty="0"/>
              <a:t>'s and </a:t>
            </a:r>
            <a:r>
              <a:rPr lang="en-US" sz="2000" i="1" dirty="0"/>
              <a:t>h</a:t>
            </a:r>
            <a:r>
              <a:rPr lang="en-US" sz="2000" dirty="0"/>
              <a:t>'s were often silent.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This crippled system was still able to recognize 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/>
              <a:t>43% of 100 test sentences correctly as compared with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/>
              <a:t>35% for the original Raleigh system.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843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50" y="971550"/>
            <a:ext cx="43434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1330360" y="2648343"/>
            <a:ext cx="6099142" cy="2118920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2784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many papers are boring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Survey </a:t>
            </a:r>
            <a:r>
              <a:rPr lang="en-US" dirty="0" smtClean="0"/>
              <a:t>papers</a:t>
            </a:r>
          </a:p>
          <a:p>
            <a:pPr lvl="1"/>
            <a:r>
              <a:rPr lang="en-US" dirty="0" smtClean="0"/>
              <a:t>(and </a:t>
            </a:r>
            <a:r>
              <a:rPr lang="en-US" dirty="0"/>
              <a:t>most conference </a:t>
            </a:r>
            <a:r>
              <a:rPr lang="en-US" dirty="0" smtClean="0"/>
              <a:t>papers)</a:t>
            </a:r>
          </a:p>
          <a:p>
            <a:pPr lvl="1"/>
            <a:r>
              <a:rPr lang="en-US" dirty="0" smtClean="0"/>
              <a:t>tend </a:t>
            </a:r>
            <a:r>
              <a:rPr lang="en-US" dirty="0"/>
              <a:t>to be </a:t>
            </a:r>
            <a:r>
              <a:rPr lang="en-US" dirty="0" smtClean="0"/>
              <a:t>boring</a:t>
            </a:r>
          </a:p>
          <a:p>
            <a:r>
              <a:rPr lang="en-US" dirty="0" smtClean="0"/>
              <a:t>It </a:t>
            </a:r>
            <a:r>
              <a:rPr lang="en-US" dirty="0"/>
              <a:t>is ok to be wrong,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please don't be </a:t>
            </a:r>
            <a:r>
              <a:rPr lang="en-US" dirty="0" smtClean="0"/>
              <a:t>boring</a:t>
            </a:r>
            <a:endParaRPr lang="en-US" dirty="0"/>
          </a:p>
          <a:p>
            <a:r>
              <a:rPr lang="en-US" dirty="0" smtClean="0"/>
              <a:t>Main assignment: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rite </a:t>
            </a:r>
            <a:r>
              <a:rPr lang="en-US" dirty="0"/>
              <a:t>a survey </a:t>
            </a:r>
            <a:r>
              <a:rPr lang="en-US" dirty="0" smtClean="0"/>
              <a:t>paper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ue </a:t>
            </a:r>
            <a:r>
              <a:rPr lang="en-US" dirty="0"/>
              <a:t>at the end of the </a:t>
            </a:r>
            <a:r>
              <a:rPr lang="en-US" dirty="0" smtClean="0"/>
              <a:t>term</a:t>
            </a:r>
          </a:p>
          <a:p>
            <a:r>
              <a:rPr lang="en-US" dirty="0" smtClean="0"/>
              <a:t>The </a:t>
            </a:r>
            <a:r>
              <a:rPr lang="en-US" dirty="0"/>
              <a:t>survey paper should discuss </a:t>
            </a:r>
            <a:r>
              <a:rPr lang="en-US" dirty="0" smtClean="0"/>
              <a:t>1+ seminal papers,</a:t>
            </a:r>
          </a:p>
          <a:p>
            <a:pPr lvl="1"/>
            <a:r>
              <a:rPr lang="en-US" dirty="0" smtClean="0"/>
              <a:t>and the </a:t>
            </a:r>
            <a:r>
              <a:rPr lang="en-US" dirty="0"/>
              <a:t>impact on </a:t>
            </a:r>
            <a:r>
              <a:rPr lang="en-US" dirty="0" smtClean="0"/>
              <a:t>subsequent literature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On firing linguists… (2 of 2)</a:t>
            </a:r>
          </a:p>
        </p:txBody>
      </p:sp>
      <p:sp>
        <p:nvSpPr>
          <p:cNvPr id="40963" name="Rectangle 3"/>
          <p:cNvSpPr>
            <a:spLocks noGrp="1"/>
          </p:cNvSpPr>
          <p:nvPr>
            <p:ph idx="1"/>
          </p:nvPr>
        </p:nvSpPr>
        <p:spPr>
          <a:xfrm>
            <a:off x="628649" y="1369219"/>
            <a:ext cx="8364522" cy="3263504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These results firmly established the importance of a </a:t>
            </a:r>
            <a:r>
              <a:rPr lang="en-US" sz="2000" b="1" i="1" dirty="0"/>
              <a:t>coherent, probabilistic</a:t>
            </a:r>
            <a:r>
              <a:rPr lang="en-US" sz="2000" dirty="0"/>
              <a:t> approach to speech recognition and the importance of data for estimating the parameters of a probabilistic model.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One by one, pieces of the system that had been assiduously assembled by speech experts yielded to probabilistic modeling.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Even the elaborate set of hand-tuned rules for segmenting the frequency bank outputs into phoneme-sized segments would be replaced with training (</a:t>
            </a:r>
            <a:r>
              <a:rPr lang="en-US" sz="1800" dirty="0" err="1"/>
              <a:t>Bakis</a:t>
            </a:r>
            <a:r>
              <a:rPr lang="en-US" sz="1800" dirty="0"/>
              <a:t> 1976; </a:t>
            </a:r>
            <a:r>
              <a:rPr lang="en-US" sz="1800" dirty="0" err="1"/>
              <a:t>Bahl</a:t>
            </a:r>
            <a:r>
              <a:rPr lang="en-US" sz="1800" dirty="0"/>
              <a:t> et al. 1978). 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By the summer of 1977, performance had reached </a:t>
            </a:r>
            <a:r>
              <a:rPr lang="en-US" sz="2000" b="1" dirty="0"/>
              <a:t>95%</a:t>
            </a:r>
            <a:r>
              <a:rPr lang="en-US" sz="2000" dirty="0"/>
              <a:t> correct by sentence and 99.4% correct by word,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 considerable improvement over the same system with hand-tuned segmentation rules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</a:t>
            </a:r>
            <a:r>
              <a:rPr lang="en-US" sz="1800" b="1" dirty="0"/>
              <a:t>73%</a:t>
            </a:r>
            <a:r>
              <a:rPr lang="en-US" sz="1800" dirty="0"/>
              <a:t> by sentence and 95% by word). 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Progress in speech recognition at Yorktown and almost everywhere else as well has continued along the lines drawn in these early experiments.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 computers increased in power, ever greater tracts of the </a:t>
            </a:r>
            <a:r>
              <a:rPr lang="en-US" sz="1800" b="1" i="1" dirty="0"/>
              <a:t>heuristic wasteland</a:t>
            </a:r>
            <a:r>
              <a:rPr lang="en-US" sz="1800" dirty="0"/>
              <a:t> opened up for colonization by probabilistic models.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 greater quantities of recorded data became available, 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/>
              <a:t>these areas were tamed by automatic training techniques.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9, 2017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F7519-9350-48F7-9825-36A5C4ACBE3F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638800" y="1352550"/>
            <a:ext cx="2057400" cy="207414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019800" y="3562350"/>
            <a:ext cx="1600200" cy="304800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1123950"/>
            <a:ext cx="8459378" cy="3240157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90600" y="2495550"/>
            <a:ext cx="2209800" cy="261465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962400" y="3257550"/>
            <a:ext cx="888473" cy="228600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070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Sound &amp; Meaning &gt;&gt; Spelling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9, 2017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0846B-0F29-4ECD-BDB3-B4D4F36B25FB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8" name="FillmoreSpelling.m4v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link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114550" y="971550"/>
            <a:ext cx="5143500" cy="38576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03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2: The Speech Invasion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hlinkClick r:id="rId2"/>
              </a:rPr>
              <a:t>The Mathematics of Statistical Machine Translation: Parameter </a:t>
            </a:r>
            <a:r>
              <a:rPr lang="en-US" dirty="0" smtClean="0">
                <a:hlinkClick r:id="rId2"/>
              </a:rPr>
              <a:t>Estimation</a:t>
            </a:r>
            <a:endParaRPr lang="en-US" dirty="0" smtClean="0"/>
          </a:p>
          <a:p>
            <a:pPr lvl="1"/>
            <a:r>
              <a:rPr lang="en-US" dirty="0" smtClean="0"/>
              <a:t>The foundation of most MT work today</a:t>
            </a:r>
          </a:p>
          <a:p>
            <a:pPr lvl="1"/>
            <a:r>
              <a:rPr lang="en-US" dirty="0" smtClean="0"/>
              <a:t>Peter Brown’s daughter asked him if he knew that machines can translate…</a:t>
            </a:r>
            <a:endParaRPr lang="en-US" dirty="0"/>
          </a:p>
          <a:p>
            <a:r>
              <a:rPr lang="en-US" dirty="0">
                <a:hlinkClick r:id="rId3"/>
              </a:rPr>
              <a:t>A stochastic parts program and noun phrase parser for unrestricted </a:t>
            </a:r>
            <a:r>
              <a:rPr lang="en-US" dirty="0" smtClean="0">
                <a:hlinkClick r:id="rId3"/>
              </a:rPr>
              <a:t>text</a:t>
            </a:r>
            <a:endParaRPr lang="en-US" dirty="0" smtClean="0"/>
          </a:p>
          <a:p>
            <a:pPr lvl="1"/>
            <a:r>
              <a:rPr lang="en-US" dirty="0" smtClean="0"/>
              <a:t>As a grad student, I was told that everything we could do in NLP had already been done (so I should work on things we couldn’t do like pragmatics)</a:t>
            </a:r>
          </a:p>
          <a:p>
            <a:pPr lvl="1"/>
            <a:r>
              <a:rPr lang="en-US" dirty="0" smtClean="0"/>
              <a:t>So, it wasn’t easy to present a paper on something that had been “solved”</a:t>
            </a:r>
            <a:endParaRPr lang="en-US" dirty="0"/>
          </a:p>
          <a:p>
            <a:r>
              <a:rPr lang="en-US" dirty="0">
                <a:hlinkClick r:id="rId4"/>
              </a:rPr>
              <a:t>An Introduction to Hidden Markov </a:t>
            </a:r>
            <a:r>
              <a:rPr lang="en-US" dirty="0" smtClean="0">
                <a:hlinkClick r:id="rId4"/>
              </a:rPr>
              <a:t>Models</a:t>
            </a:r>
            <a:endParaRPr lang="en-US" dirty="0" smtClean="0"/>
          </a:p>
          <a:p>
            <a:pPr lvl="1"/>
            <a:r>
              <a:rPr lang="en-US" dirty="0" smtClean="0"/>
              <a:t>The classic reference is often the most accessible (not first, last or best)</a:t>
            </a:r>
            <a:endParaRPr lang="en-US" dirty="0"/>
          </a:p>
          <a:p>
            <a:r>
              <a:rPr lang="en-US" dirty="0">
                <a:hlinkClick r:id="rId5"/>
              </a:rPr>
              <a:t>Shannon's Theory of </a:t>
            </a:r>
            <a:r>
              <a:rPr lang="en-US" dirty="0" smtClean="0">
                <a:hlinkClick r:id="rId5"/>
              </a:rPr>
              <a:t>Communication</a:t>
            </a:r>
            <a:endParaRPr lang="en-US" dirty="0" smtClean="0"/>
          </a:p>
          <a:p>
            <a:pPr lvl="1"/>
            <a:r>
              <a:rPr lang="en-US" dirty="0" smtClean="0"/>
              <a:t>Amazingly accessible</a:t>
            </a:r>
            <a:endParaRPr lang="en-US" dirty="0"/>
          </a:p>
          <a:p>
            <a:r>
              <a:rPr lang="en-US" dirty="0">
                <a:hlinkClick r:id="rId6"/>
              </a:rPr>
              <a:t>Shannon's Estimate of the Entropy of </a:t>
            </a:r>
            <a:r>
              <a:rPr lang="en-US" dirty="0" smtClean="0">
                <a:hlinkClick r:id="rId6"/>
              </a:rPr>
              <a:t>English</a:t>
            </a:r>
            <a:endParaRPr lang="en-US" dirty="0" smtClean="0"/>
          </a:p>
          <a:p>
            <a:pPr lvl="1"/>
            <a:r>
              <a:rPr lang="en-US" dirty="0" smtClean="0"/>
              <a:t>Even more accessible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3: Case for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Speech vs. Language and the </a:t>
            </a:r>
            <a:r>
              <a:rPr lang="en-US" dirty="0">
                <a:hlinkClick r:id="rId2"/>
              </a:rPr>
              <a:t>Case for </a:t>
            </a:r>
            <a:r>
              <a:rPr lang="en-US" dirty="0" smtClean="0">
                <a:hlinkClick r:id="rId2"/>
              </a:rPr>
              <a:t>Case</a:t>
            </a:r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interesting to contrast Fillmore's views on </a:t>
            </a:r>
            <a:r>
              <a:rPr lang="en-US" dirty="0" smtClean="0"/>
              <a:t>spelling </a:t>
            </a:r>
            <a:r>
              <a:rPr lang="en-US" dirty="0" smtClean="0">
                <a:hlinkClick r:id="rId3"/>
              </a:rPr>
              <a:t>here</a:t>
            </a:r>
            <a:endParaRPr lang="en-US" dirty="0" smtClean="0"/>
          </a:p>
          <a:p>
            <a:pPr lvl="1"/>
            <a:r>
              <a:rPr lang="en-US" dirty="0" smtClean="0"/>
              <a:t>with </a:t>
            </a:r>
            <a:r>
              <a:rPr lang="en-US" dirty="0"/>
              <a:t>Mercer's in their ACL Lifetime </a:t>
            </a:r>
            <a:r>
              <a:rPr lang="en-US" dirty="0" smtClean="0"/>
              <a:t>Achievement </a:t>
            </a:r>
            <a:r>
              <a:rPr lang="en-US" dirty="0" smtClean="0">
                <a:hlinkClick r:id="rId4"/>
              </a:rPr>
              <a:t>here</a:t>
            </a:r>
            <a:endParaRPr lang="en-US" dirty="0"/>
          </a:p>
          <a:p>
            <a:r>
              <a:rPr lang="en-US" dirty="0" smtClean="0"/>
              <a:t>Fillmore </a:t>
            </a:r>
            <a:r>
              <a:rPr lang="en-US" dirty="0"/>
              <a:t>is a linguist who believes that sound and meaning are better sources of evidence than </a:t>
            </a:r>
            <a:r>
              <a:rPr lang="en-US" dirty="0" smtClean="0"/>
              <a:t>spelling,</a:t>
            </a:r>
          </a:p>
          <a:p>
            <a:pPr lvl="1"/>
            <a:r>
              <a:rPr lang="en-US" dirty="0" smtClean="0"/>
              <a:t>whereas </a:t>
            </a:r>
            <a:r>
              <a:rPr lang="en-US" dirty="0"/>
              <a:t>Mercer believes </a:t>
            </a:r>
            <a:r>
              <a:rPr lang="en-US" dirty="0">
                <a:hlinkClick r:id="rId5"/>
              </a:rPr>
              <a:t>every time I fire a linguist, my performance goes up</a:t>
            </a:r>
            <a:r>
              <a:rPr lang="en-US" dirty="0"/>
              <a:t> (as discussed in the introduction to </a:t>
            </a:r>
            <a:r>
              <a:rPr lang="en-US" dirty="0">
                <a:hlinkClick r:id="rId4"/>
              </a:rPr>
              <a:t>video</a:t>
            </a:r>
            <a:r>
              <a:rPr lang="en-US" dirty="0"/>
              <a:t>, </a:t>
            </a:r>
            <a:r>
              <a:rPr lang="en-US" dirty="0" err="1"/>
              <a:t>Jelinek</a:t>
            </a:r>
            <a:r>
              <a:rPr lang="en-US" dirty="0"/>
              <a:t> said it, but Mercer believes 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LTA-2012: Charles J Fillmore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1" y="1200150"/>
            <a:ext cx="4724400" cy="37147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Highlights</a:t>
            </a:r>
          </a:p>
          <a:p>
            <a:pPr lvl="1"/>
            <a:r>
              <a:rPr lang="en-US" dirty="0" smtClean="0"/>
              <a:t>Case for Case</a:t>
            </a:r>
          </a:p>
          <a:p>
            <a:pPr lvl="2"/>
            <a:r>
              <a:rPr lang="en-US" dirty="0" smtClean="0"/>
              <a:t>6k citations in Google Scholar</a:t>
            </a:r>
          </a:p>
          <a:p>
            <a:pPr lvl="1"/>
            <a:r>
              <a:rPr lang="en-US" dirty="0" err="1" smtClean="0"/>
              <a:t>Framenet</a:t>
            </a:r>
            <a:endParaRPr lang="en-US" dirty="0" smtClean="0"/>
          </a:p>
          <a:p>
            <a:pPr lvl="2"/>
            <a:r>
              <a:rPr lang="en-US" dirty="0" smtClean="0"/>
              <a:t>2 papers with 1k citations each</a:t>
            </a:r>
          </a:p>
          <a:p>
            <a:r>
              <a:rPr lang="en-US" dirty="0" smtClean="0"/>
              <a:t>“Minnesota Nice”</a:t>
            </a:r>
          </a:p>
          <a:p>
            <a:pPr lvl="1"/>
            <a:r>
              <a:rPr lang="en-US" dirty="0" smtClean="0"/>
              <a:t>Nice things to say about everyone: Chomsky/</a:t>
            </a:r>
            <a:r>
              <a:rPr lang="en-US" dirty="0" err="1" smtClean="0"/>
              <a:t>Schank</a:t>
            </a:r>
            <a:endParaRPr lang="en-US" dirty="0" smtClean="0"/>
          </a:p>
          <a:p>
            <a:pPr lvl="1"/>
            <a:r>
              <a:rPr lang="en-US" dirty="0" smtClean="0"/>
              <a:t>Self-deprecating humor</a:t>
            </a:r>
          </a:p>
          <a:p>
            <a:pPr lvl="2"/>
            <a:r>
              <a:rPr lang="en-US" dirty="0" smtClean="0"/>
              <a:t>(but don’t you believe it)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895350"/>
            <a:ext cx="3733801" cy="4027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5941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Minnesota </a:t>
            </a:r>
            <a:r>
              <a:rPr lang="en-US" dirty="0"/>
              <a:t>N</a:t>
            </a:r>
            <a:r>
              <a:rPr lang="en-US" dirty="0" smtClean="0"/>
              <a:t>ice</a:t>
            </a:r>
            <a:endParaRPr lang="en-US" dirty="0"/>
          </a:p>
        </p:txBody>
      </p:sp>
      <p:pic>
        <p:nvPicPr>
          <p:cNvPr id="6" name="Picture 5" descr="Picture 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742950"/>
            <a:ext cx="8153400" cy="4261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for Case (C4C): Practical Apps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Extraction (MUC)</a:t>
            </a:r>
          </a:p>
          <a:p>
            <a:r>
              <a:rPr lang="en-US" dirty="0" smtClean="0"/>
              <a:t>Semantic Role Labeling</a:t>
            </a:r>
          </a:p>
          <a:p>
            <a:endParaRPr lang="en-US" dirty="0" smtClean="0"/>
          </a:p>
          <a:p>
            <a:r>
              <a:rPr lang="en-US" dirty="0" smtClean="0"/>
              <a:t>Key Question: Who did what to whom?</a:t>
            </a:r>
          </a:p>
          <a:p>
            <a:pPr lvl="1"/>
            <a:r>
              <a:rPr lang="en-US" dirty="0" smtClean="0"/>
              <a:t>Not: What is the NP and the VP of 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Commercial Information Extraction</a:t>
            </a:r>
            <a:endParaRPr lang="en-US" dirty="0"/>
          </a:p>
        </p:txBody>
      </p:sp>
      <p:pic>
        <p:nvPicPr>
          <p:cNvPr id="6" name="Picture 5" descr="Picture 2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047750"/>
            <a:ext cx="8001000" cy="3448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89371"/>
          </a:xfrm>
        </p:spPr>
        <p:txBody>
          <a:bodyPr>
            <a:noAutofit/>
          </a:bodyPr>
          <a:lstStyle/>
          <a:p>
            <a:r>
              <a:rPr lang="en-US" dirty="0" smtClean="0"/>
              <a:t>Do Read “Case for Case”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019549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Great </a:t>
            </a:r>
            <a:r>
              <a:rPr lang="en-US" sz="2400" dirty="0" err="1" smtClean="0"/>
              <a:t>arg</a:t>
            </a:r>
            <a:r>
              <a:rPr lang="en-US" sz="2400" dirty="0" smtClean="0"/>
              <a:t> but also </a:t>
            </a:r>
          </a:p>
          <a:p>
            <a:pPr lvl="1"/>
            <a:r>
              <a:rPr lang="en-US" sz="2000" dirty="0" smtClean="0"/>
              <a:t>Demonstrates strong command of </a:t>
            </a:r>
          </a:p>
          <a:p>
            <a:pPr lvl="2"/>
            <a:r>
              <a:rPr lang="en-US" sz="1800" dirty="0" smtClean="0"/>
              <a:t>Classic literature as well as</a:t>
            </a:r>
          </a:p>
          <a:p>
            <a:pPr lvl="2"/>
            <a:r>
              <a:rPr lang="en-US" sz="1800" dirty="0" smtClean="0"/>
              <a:t>Linguistic facts</a:t>
            </a:r>
          </a:p>
          <a:p>
            <a:r>
              <a:rPr lang="en-US" sz="2400" dirty="0" smtClean="0"/>
              <a:t>Our field:</a:t>
            </a:r>
          </a:p>
          <a:p>
            <a:pPr lvl="1"/>
            <a:r>
              <a:rPr lang="en-US" sz="2000" dirty="0" smtClean="0"/>
              <a:t>Too “silo”-</a:t>
            </a:r>
            <a:r>
              <a:rPr lang="en-US" sz="2000" dirty="0" err="1" smtClean="0"/>
              <a:t>ed</a:t>
            </a:r>
            <a:endParaRPr lang="en-US" sz="2000" dirty="0" smtClean="0"/>
          </a:p>
          <a:p>
            <a:pPr lvl="1"/>
            <a:r>
              <a:rPr lang="en-US" sz="2000" dirty="0" smtClean="0"/>
              <a:t>Too few citations to</a:t>
            </a:r>
          </a:p>
          <a:p>
            <a:pPr lvl="2"/>
            <a:r>
              <a:rPr lang="en-US" sz="1800" dirty="0" smtClean="0"/>
              <a:t>Classic literature, other fields and other types of facts</a:t>
            </a:r>
          </a:p>
          <a:p>
            <a:r>
              <a:rPr lang="en-US" sz="2400" dirty="0" smtClean="0"/>
              <a:t>We could use more “Minnesota Nice”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Historical Motivation: A Case for Case</a:t>
            </a:r>
            <a:br>
              <a:rPr lang="en-US" sz="4000" dirty="0" smtClean="0"/>
            </a:br>
            <a:r>
              <a:rPr lang="en-US" sz="4000" dirty="0" smtClean="0"/>
              <a:t>From Morphology </a:t>
            </a:r>
            <a:r>
              <a:rPr lang="en-US" sz="4000" dirty="0" err="1" smtClean="0">
                <a:sym typeface="Wingdings"/>
              </a:rPr>
              <a:t></a:t>
            </a:r>
            <a:r>
              <a:rPr lang="en-US" sz="4000" dirty="0" smtClean="0">
                <a:sym typeface="Wingdings"/>
              </a:rPr>
              <a:t> MUC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dirty="0" smtClean="0"/>
              <a:t>Context Free Grammar is attractive for</a:t>
            </a:r>
          </a:p>
          <a:p>
            <a:pPr lvl="1"/>
            <a:r>
              <a:rPr lang="en-US" sz="2400" dirty="0" err="1" smtClean="0"/>
              <a:t>Langs</a:t>
            </a:r>
            <a:r>
              <a:rPr lang="en-US" sz="2400" dirty="0" smtClean="0"/>
              <a:t> with more word order and less morphology (English)</a:t>
            </a:r>
          </a:p>
          <a:p>
            <a:r>
              <a:rPr lang="en-US" sz="3600" dirty="0" smtClean="0"/>
              <a:t>But Case Grammar is attractive for </a:t>
            </a:r>
          </a:p>
          <a:p>
            <a:pPr lvl="1"/>
            <a:r>
              <a:rPr lang="en-US" sz="2400" dirty="0" err="1" smtClean="0"/>
              <a:t>Langs</a:t>
            </a:r>
            <a:r>
              <a:rPr lang="en-US" sz="2400" dirty="0" smtClean="0"/>
              <a:t> with more morphology and less word order</a:t>
            </a:r>
          </a:p>
          <a:p>
            <a:pPr lvl="1"/>
            <a:r>
              <a:rPr lang="en-US" sz="2400" dirty="0" smtClean="0"/>
              <a:t>Examples: Latin, Greek &amp; Japanese</a:t>
            </a:r>
          </a:p>
          <a:p>
            <a:r>
              <a:rPr lang="en-US" sz="3568" dirty="0" smtClean="0"/>
              <a:t>Latin (over-simplified):</a:t>
            </a:r>
          </a:p>
          <a:p>
            <a:pPr lvl="1"/>
            <a:r>
              <a:rPr lang="en-US" sz="2378" dirty="0" smtClean="0"/>
              <a:t>Subject: Nominative case</a:t>
            </a:r>
          </a:p>
          <a:p>
            <a:pPr lvl="1"/>
            <a:r>
              <a:rPr lang="en-US" sz="2378" dirty="0" smtClean="0"/>
              <a:t>Object: Accusative case</a:t>
            </a:r>
          </a:p>
          <a:p>
            <a:pPr lvl="1"/>
            <a:r>
              <a:rPr lang="en-US" sz="2378" dirty="0" smtClean="0"/>
              <a:t>Indirect Object: Dative case</a:t>
            </a:r>
          </a:p>
          <a:p>
            <a:pPr lvl="1"/>
            <a:r>
              <a:rPr lang="en-US" sz="2378" dirty="0" smtClean="0"/>
              <a:t>Other </a:t>
            </a:r>
            <a:r>
              <a:rPr lang="en-US" sz="2378" dirty="0" err="1" smtClean="0"/>
              <a:t>args</a:t>
            </a:r>
            <a:r>
              <a:rPr lang="en-US" sz="2378" dirty="0" smtClean="0"/>
              <a:t>: Ablative case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Weekly Assignments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(To encourage everyone to keep up with the reading)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Imagine </a:t>
            </a:r>
            <a:r>
              <a:rPr lang="en-US" dirty="0"/>
              <a:t>you are writing a survey paper on the paper(s) assigned for that week and their impact on the subsequent </a:t>
            </a:r>
            <a:r>
              <a:rPr lang="en-US" dirty="0" smtClean="0"/>
              <a:t>literature</a:t>
            </a:r>
          </a:p>
          <a:p>
            <a:r>
              <a:rPr lang="en-US" dirty="0" smtClean="0"/>
              <a:t>For </a:t>
            </a:r>
            <a:r>
              <a:rPr lang="en-US" dirty="0"/>
              <a:t>the imaginary survey paper, I want to see:</a:t>
            </a:r>
          </a:p>
          <a:p>
            <a:pPr lvl="1"/>
            <a:r>
              <a:rPr lang="en-US" dirty="0"/>
              <a:t>an abstract of no more than 200 </a:t>
            </a:r>
            <a:r>
              <a:rPr lang="en-US" dirty="0" smtClean="0"/>
              <a:t>words</a:t>
            </a:r>
          </a:p>
          <a:p>
            <a:pPr lvl="2"/>
            <a:r>
              <a:rPr lang="en-US" dirty="0" smtClean="0"/>
              <a:t>Outlining </a:t>
            </a:r>
            <a:r>
              <a:rPr lang="en-US" dirty="0"/>
              <a:t>the argument in the imaginary paper</a:t>
            </a:r>
          </a:p>
          <a:p>
            <a:pPr lvl="1"/>
            <a:r>
              <a:rPr lang="en-US" dirty="0" smtClean="0"/>
              <a:t>Citation </a:t>
            </a:r>
            <a:r>
              <a:rPr lang="en-US" dirty="0"/>
              <a:t>counts for the assigned paper(s) (from Google Scholar)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partial bibliography of 10-30 references of papers that would be appropriate to discuss in the imaginary survey</a:t>
            </a:r>
          </a:p>
          <a:p>
            <a:pPr lvl="1"/>
            <a:r>
              <a:rPr lang="en-US" dirty="0"/>
              <a:t>1-3 tweets </a:t>
            </a:r>
            <a:r>
              <a:rPr lang="en-US" dirty="0" smtClean="0"/>
              <a:t>(&lt; 140 chars) pitching </a:t>
            </a:r>
            <a:r>
              <a:rPr lang="en-US" dirty="0"/>
              <a:t>the imaginary </a:t>
            </a:r>
            <a:r>
              <a:rPr lang="en-US" dirty="0" smtClean="0"/>
              <a:t>survey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imaginary tweets should identify an audience that might not read the imaginary survey (if it existed) without more motivation to do </a:t>
            </a:r>
            <a:r>
              <a:rPr lang="en-US" dirty="0" smtClean="0"/>
              <a:t>so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review of the imaginary survey paper (using a standard review form), from the perspective of an imaginary </a:t>
            </a:r>
            <a:r>
              <a:rPr lang="en-US" dirty="0" smtClean="0"/>
              <a:t>reviewer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cture 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56" y="1"/>
            <a:ext cx="6806045" cy="3872405"/>
          </a:xfrm>
          <a:prstGeom prst="rect">
            <a:avLst/>
          </a:prstGeom>
        </p:spPr>
      </p:pic>
      <p:pic>
        <p:nvPicPr>
          <p:cNvPr id="8" name="Picture 7" descr="Picture 1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55" y="3967216"/>
            <a:ext cx="6858000" cy="1152854"/>
          </a:xfrm>
          <a:prstGeom prst="rect">
            <a:avLst/>
          </a:prstGeom>
        </p:spPr>
      </p:pic>
      <p:pic>
        <p:nvPicPr>
          <p:cNvPr id="11" name="Content Placeholder 6" descr="Picture 18.png"/>
          <p:cNvPicPr>
            <a:picLocks noChangeAspect="1"/>
          </p:cNvPicPr>
          <p:nvPr/>
        </p:nvPicPr>
        <p:blipFill>
          <a:blip r:embed="rId4" cstate="print"/>
          <a:srcRect t="-2581" b="5954"/>
          <a:stretch>
            <a:fillRect/>
          </a:stretch>
        </p:blipFill>
        <p:spPr>
          <a:xfrm>
            <a:off x="3077104" y="628651"/>
            <a:ext cx="6066896" cy="3243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200" dirty="0" smtClean="0"/>
              <a:t>Case Grammar </a:t>
            </a:r>
            <a:r>
              <a:rPr lang="en-US" sz="3200" dirty="0" err="1" smtClean="0">
                <a:sym typeface="Wingdings"/>
              </a:rPr>
              <a:t></a:t>
            </a:r>
            <a:r>
              <a:rPr lang="en-US" sz="3200" dirty="0" smtClean="0">
                <a:sym typeface="Wingdings"/>
              </a:rPr>
              <a:t> Frames </a:t>
            </a:r>
            <a:r>
              <a:rPr lang="en-US" sz="3200" dirty="0">
                <a:sym typeface="Wingdings"/>
              </a:rPr>
              <a:t>/</a:t>
            </a:r>
            <a:r>
              <a:rPr lang="en-US" sz="3200" dirty="0" smtClean="0">
                <a:sym typeface="Wingdings"/>
              </a:rPr>
              <a:t> Lexicography</a:t>
            </a:r>
            <a:br>
              <a:rPr lang="en-US" sz="3200" dirty="0" smtClean="0">
                <a:sym typeface="Wingdings"/>
              </a:rPr>
            </a:br>
            <a:r>
              <a:rPr lang="en-US" sz="2000" dirty="0" err="1" smtClean="0"/>
              <a:t>Valency</a:t>
            </a:r>
            <a:r>
              <a:rPr lang="en-US" sz="2000" dirty="0" smtClean="0"/>
              <a:t> </a:t>
            </a:r>
            <a:r>
              <a:rPr lang="en-US" sz="2000" dirty="0" err="1" smtClean="0">
                <a:sym typeface="Wingdings"/>
              </a:rPr>
              <a:t>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smtClean="0"/>
              <a:t>Scripts (Roger </a:t>
            </a:r>
            <a:r>
              <a:rPr lang="en-US" sz="2000" dirty="0" err="1" smtClean="0"/>
              <a:t>Schank</a:t>
            </a:r>
            <a:r>
              <a:rPr lang="en-US" sz="2000" dirty="0" smtClean="0"/>
              <a:t>) </a:t>
            </a:r>
            <a:r>
              <a:rPr lang="en-US" sz="2000" dirty="0">
                <a:sym typeface="Wingdings"/>
              </a:rPr>
              <a:t>/</a:t>
            </a:r>
            <a:r>
              <a:rPr lang="en-US" sz="2000" dirty="0" smtClean="0"/>
              <a:t> Lexicography (Sue Atkins)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85851"/>
            <a:ext cx="7467600" cy="3394472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Valency</a:t>
            </a:r>
            <a:r>
              <a:rPr lang="en-US" sz="2400" dirty="0" smtClean="0"/>
              <a:t>: Predicates have </a:t>
            </a:r>
            <a:r>
              <a:rPr lang="en-US" sz="2400" dirty="0" err="1" smtClean="0"/>
              <a:t>args</a:t>
            </a:r>
            <a:r>
              <a:rPr lang="en-US" sz="2400" dirty="0" smtClean="0"/>
              <a:t> (optional &amp; required)</a:t>
            </a:r>
          </a:p>
          <a:p>
            <a:pPr lvl="1"/>
            <a:r>
              <a:rPr lang="en-US" sz="1800" dirty="0" smtClean="0"/>
              <a:t>Example: “give” requires 3 </a:t>
            </a:r>
            <a:r>
              <a:rPr lang="en-US" sz="1800" dirty="0" err="1" smtClean="0"/>
              <a:t>args</a:t>
            </a:r>
            <a:r>
              <a:rPr lang="en-US" sz="1800" dirty="0" smtClean="0"/>
              <a:t>: </a:t>
            </a:r>
          </a:p>
          <a:p>
            <a:pPr lvl="2"/>
            <a:r>
              <a:rPr lang="en-US" sz="1600" dirty="0" smtClean="0"/>
              <a:t>Agent (A), Object (O), and Beneficiary (B)</a:t>
            </a:r>
          </a:p>
          <a:p>
            <a:pPr lvl="2"/>
            <a:r>
              <a:rPr lang="en-US" sz="1600" dirty="0" smtClean="0"/>
              <a:t>Jones (A) gave money (O) to the school (B)</a:t>
            </a:r>
          </a:p>
          <a:p>
            <a:pPr lvl="1"/>
            <a:r>
              <a:rPr lang="en-US" sz="1800" dirty="0" smtClean="0"/>
              <a:t>Latin Morphology: </a:t>
            </a:r>
          </a:p>
          <a:p>
            <a:pPr lvl="2"/>
            <a:r>
              <a:rPr lang="en-US" sz="1400" dirty="0" smtClean="0"/>
              <a:t>Nominative, Accusative &amp; Dative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cture 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352974"/>
            <a:ext cx="6311111" cy="4390476"/>
          </a:xfrm>
          <a:prstGeom prst="rect">
            <a:avLst/>
          </a:prstGeom>
        </p:spPr>
      </p:pic>
      <p:pic>
        <p:nvPicPr>
          <p:cNvPr id="7" name="Picture 6" descr="Picture 26.png"/>
          <p:cNvPicPr>
            <a:picLocks noChangeAspect="1"/>
          </p:cNvPicPr>
          <p:nvPr/>
        </p:nvPicPr>
        <p:blipFill>
          <a:blip r:embed="rId3" cstate="print"/>
          <a:srcRect l="8550" t="6901" b="30000"/>
          <a:stretch>
            <a:fillRect/>
          </a:stretch>
        </p:blipFill>
        <p:spPr>
          <a:xfrm>
            <a:off x="0" y="1517650"/>
            <a:ext cx="5181600" cy="3454400"/>
          </a:xfrm>
          <a:prstGeom prst="rect">
            <a:avLst/>
          </a:prstGeom>
        </p:spPr>
      </p:pic>
      <p:pic>
        <p:nvPicPr>
          <p:cNvPr id="6" name="Picture 5" descr="Picture 2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71451"/>
            <a:ext cx="4572000" cy="2225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200" dirty="0" smtClean="0"/>
              <a:t>Case Grammar </a:t>
            </a:r>
            <a:r>
              <a:rPr lang="en-US" sz="3200" dirty="0" err="1" smtClean="0">
                <a:sym typeface="Wingdings"/>
              </a:rPr>
              <a:t></a:t>
            </a:r>
            <a:r>
              <a:rPr lang="en-US" sz="3200" dirty="0" smtClean="0">
                <a:sym typeface="Wingdings"/>
              </a:rPr>
              <a:t> Frames </a:t>
            </a:r>
            <a:r>
              <a:rPr lang="en-US" sz="3200" dirty="0">
                <a:sym typeface="Wingdings"/>
              </a:rPr>
              <a:t>/</a:t>
            </a:r>
            <a:r>
              <a:rPr lang="en-US" sz="3200" dirty="0" smtClean="0">
                <a:sym typeface="Wingdings"/>
              </a:rPr>
              <a:t> Lexicography</a:t>
            </a:r>
            <a:br>
              <a:rPr lang="en-US" sz="3200" dirty="0" smtClean="0">
                <a:sym typeface="Wingdings"/>
              </a:rPr>
            </a:br>
            <a:r>
              <a:rPr lang="en-US" sz="2000" dirty="0" err="1" smtClean="0"/>
              <a:t>Valency</a:t>
            </a:r>
            <a:r>
              <a:rPr lang="en-US" sz="2000" dirty="0" smtClean="0"/>
              <a:t> </a:t>
            </a:r>
            <a:r>
              <a:rPr lang="en-US" sz="2000" dirty="0" err="1" smtClean="0">
                <a:sym typeface="Wingdings"/>
              </a:rPr>
              <a:t>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smtClean="0"/>
              <a:t>Scripts (Roger </a:t>
            </a:r>
            <a:r>
              <a:rPr lang="en-US" sz="2000" dirty="0" err="1" smtClean="0"/>
              <a:t>Schank</a:t>
            </a:r>
            <a:r>
              <a:rPr lang="en-US" sz="2000" dirty="0" smtClean="0"/>
              <a:t>) </a:t>
            </a:r>
            <a:r>
              <a:rPr lang="en-US" sz="2000" dirty="0">
                <a:sym typeface="Wingdings"/>
              </a:rPr>
              <a:t>/</a:t>
            </a:r>
            <a:r>
              <a:rPr lang="en-US" sz="2000" dirty="0" smtClean="0"/>
              <a:t> Lexicography (Sue Atkins)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85851"/>
            <a:ext cx="8915400" cy="3394472"/>
          </a:xfrm>
        </p:spPr>
        <p:txBody>
          <a:bodyPr>
            <a:noAutofit/>
          </a:bodyPr>
          <a:lstStyle/>
          <a:p>
            <a:r>
              <a:rPr lang="en-US" sz="1600" dirty="0" err="1" smtClean="0"/>
              <a:t>Valency</a:t>
            </a:r>
            <a:r>
              <a:rPr lang="en-US" sz="1600" dirty="0" smtClean="0"/>
              <a:t>: Predicates have </a:t>
            </a:r>
            <a:r>
              <a:rPr lang="en-US" sz="1600" dirty="0" err="1" smtClean="0"/>
              <a:t>args</a:t>
            </a:r>
            <a:r>
              <a:rPr lang="en-US" sz="1600" dirty="0" smtClean="0"/>
              <a:t> (optional &amp; required)</a:t>
            </a:r>
          </a:p>
          <a:p>
            <a:pPr lvl="1"/>
            <a:r>
              <a:rPr lang="en-US" sz="1200" dirty="0" smtClean="0"/>
              <a:t>Example: “give” requires 3 arguments: </a:t>
            </a:r>
          </a:p>
          <a:p>
            <a:pPr lvl="2"/>
            <a:r>
              <a:rPr lang="en-US" sz="1100" dirty="0" smtClean="0"/>
              <a:t>Agent (A), Object (O), and Beneficiary (B)</a:t>
            </a:r>
          </a:p>
          <a:p>
            <a:pPr lvl="2"/>
            <a:r>
              <a:rPr lang="en-US" sz="1100" dirty="0" smtClean="0"/>
              <a:t>Jones (A) gave money (O) to the school (B)</a:t>
            </a:r>
          </a:p>
          <a:p>
            <a:pPr lvl="1"/>
            <a:r>
              <a:rPr lang="en-US" sz="1200" dirty="0" smtClean="0"/>
              <a:t>Latin Morphology: Nominative, Accusative &amp; Dative</a:t>
            </a:r>
          </a:p>
          <a:p>
            <a:pPr marL="342900" lvl="1" indent="-342900">
              <a:buFont typeface="Arial"/>
              <a:buChar char="•"/>
            </a:pPr>
            <a:r>
              <a:rPr lang="en-US" sz="1600" dirty="0" smtClean="0"/>
              <a:t>Frames</a:t>
            </a:r>
          </a:p>
          <a:p>
            <a:pPr marL="742950" lvl="2" indent="-342900"/>
            <a:r>
              <a:rPr lang="en-US" sz="1400" dirty="0" smtClean="0"/>
              <a:t>Commercial Transaction Frame: Buy/Sell/Pay/Spend</a:t>
            </a:r>
          </a:p>
          <a:p>
            <a:pPr lvl="1"/>
            <a:r>
              <a:rPr lang="en-US" sz="1400" dirty="0" smtClean="0"/>
              <a:t>Save &lt;good thing&gt; from &lt;bad situation&gt;</a:t>
            </a:r>
          </a:p>
          <a:p>
            <a:pPr lvl="1"/>
            <a:r>
              <a:rPr lang="en-US" sz="1400" dirty="0" smtClean="0"/>
              <a:t>Risk &lt;valued object&gt; for &lt;situation&gt;|&lt;purpose&gt;|&lt;beneficiary&gt;|&lt;motivation&gt;</a:t>
            </a:r>
          </a:p>
          <a:p>
            <a:pPr marL="342900" lvl="1" indent="-342900">
              <a:buFont typeface="Arial"/>
              <a:buChar char="•"/>
            </a:pPr>
            <a:r>
              <a:rPr lang="en-US" sz="1600" dirty="0" smtClean="0"/>
              <a:t>Collocations &amp; Typical predicate argument relations:</a:t>
            </a:r>
          </a:p>
          <a:p>
            <a:pPr lvl="1"/>
            <a:r>
              <a:rPr lang="en-US" sz="1400" dirty="0" smtClean="0"/>
              <a:t>Save whales from extinction (not vice versa)</a:t>
            </a:r>
          </a:p>
          <a:p>
            <a:pPr lvl="1"/>
            <a:r>
              <a:rPr lang="en-US" sz="1400" dirty="0" smtClean="0"/>
              <a:t>Ready to risk everything for what he believes</a:t>
            </a:r>
          </a:p>
          <a:p>
            <a:r>
              <a:rPr lang="en-US" sz="1600" dirty="0" smtClean="0"/>
              <a:t>Representation Challenges:  What matters for practical apps/NLU?</a:t>
            </a:r>
          </a:p>
          <a:p>
            <a:pPr lvl="1"/>
            <a:r>
              <a:rPr lang="en-US" sz="1400" dirty="0" smtClean="0"/>
              <a:t>Stats on POS?  Word order?  Frames (typical predicate-</a:t>
            </a:r>
            <a:r>
              <a:rPr lang="en-US" sz="1400" dirty="0" err="1" smtClean="0"/>
              <a:t>args</a:t>
            </a:r>
            <a:r>
              <a:rPr lang="en-US" sz="1400" dirty="0" smtClean="0"/>
              <a:t>/collocations)?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Challenge for Next Generation: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General Linguistics </a:t>
            </a:r>
            <a:r>
              <a:rPr lang="en-US" sz="3200" dirty="0" err="1" smtClean="0">
                <a:sym typeface="Wingdings"/>
              </a:rPr>
              <a:t></a:t>
            </a:r>
            <a:r>
              <a:rPr lang="en-US" sz="3200" dirty="0" smtClean="0">
                <a:sym typeface="Wingdings"/>
              </a:rPr>
              <a:t> Computational Linguistics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6200" y="1276350"/>
            <a:ext cx="4038600" cy="3657600"/>
          </a:xfrm>
        </p:spPr>
        <p:txBody>
          <a:bodyPr>
            <a:noAutofit/>
          </a:bodyPr>
          <a:lstStyle/>
          <a:p>
            <a:r>
              <a:rPr lang="en-US" sz="1800" dirty="0" smtClean="0"/>
              <a:t>Challenge:</a:t>
            </a:r>
          </a:p>
          <a:p>
            <a:pPr lvl="1"/>
            <a:r>
              <a:rPr lang="en-US" sz="1600" dirty="0" smtClean="0"/>
              <a:t>Do corpus-based lexicography methods scale up?  </a:t>
            </a:r>
          </a:p>
          <a:p>
            <a:pPr lvl="1"/>
            <a:r>
              <a:rPr lang="en-US" sz="1600" dirty="0" smtClean="0"/>
              <a:t>Are they too manually intensive?</a:t>
            </a:r>
          </a:p>
          <a:p>
            <a:pPr lvl="1"/>
            <a:r>
              <a:rPr lang="en-US" sz="1600" dirty="0" smtClean="0"/>
              <a:t>If so, could we use machine learning methods to speed up manual methods?</a:t>
            </a:r>
          </a:p>
          <a:p>
            <a:pPr lvl="1"/>
            <a:r>
              <a:rPr lang="en-US" sz="1600" dirty="0" smtClean="0"/>
              <a:t>Just as statistical parsers learn phrase structure rules (S </a:t>
            </a:r>
            <a:r>
              <a:rPr lang="en-US" sz="1600" dirty="0" err="1" smtClean="0">
                <a:sym typeface="Wingdings"/>
              </a:rPr>
              <a:t></a:t>
            </a:r>
            <a:r>
              <a:rPr lang="en-US" sz="1600" dirty="0" smtClean="0">
                <a:sym typeface="Wingdings"/>
              </a:rPr>
              <a:t> NP VP)</a:t>
            </a:r>
          </a:p>
          <a:p>
            <a:pPr lvl="2"/>
            <a:r>
              <a:rPr lang="en-US" sz="1200" dirty="0" smtClean="0">
                <a:sym typeface="Wingdings"/>
              </a:rPr>
              <a:t>Can we learn </a:t>
            </a:r>
            <a:r>
              <a:rPr lang="en-US" sz="1200" dirty="0" err="1" smtClean="0">
                <a:sym typeface="Wingdings"/>
              </a:rPr>
              <a:t>valency</a:t>
            </a:r>
            <a:r>
              <a:rPr lang="en-US" sz="1200" dirty="0" smtClean="0">
                <a:sym typeface="Wingdings"/>
              </a:rPr>
              <a:t>? </a:t>
            </a:r>
          </a:p>
          <a:p>
            <a:pPr lvl="2"/>
            <a:r>
              <a:rPr lang="en-US" sz="1200" dirty="0" smtClean="0">
                <a:sym typeface="Wingdings"/>
              </a:rPr>
              <a:t>Collocations? </a:t>
            </a:r>
          </a:p>
          <a:p>
            <a:pPr lvl="2"/>
            <a:r>
              <a:rPr lang="en-US" sz="1200" dirty="0" smtClean="0">
                <a:sym typeface="Wingdings"/>
              </a:rPr>
              <a:t>Typical predicate argument relations?</a:t>
            </a:r>
            <a:endParaRPr lang="en-US" sz="12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1276350"/>
            <a:ext cx="4572000" cy="3733799"/>
          </a:xfrm>
        </p:spPr>
        <p:txBody>
          <a:bodyPr>
            <a:noAutofit/>
          </a:bodyPr>
          <a:lstStyle/>
          <a:p>
            <a:r>
              <a:rPr lang="en-US" sz="1600" dirty="0" smtClean="0">
                <a:sym typeface="Wingdings"/>
              </a:rPr>
              <a:t>Corpus-size requirements: When can we expect to learn frames?</a:t>
            </a:r>
          </a:p>
          <a:p>
            <a:pPr lvl="1"/>
            <a:r>
              <a:rPr lang="en-US" sz="1400" dirty="0" smtClean="0">
                <a:sym typeface="Wingdings"/>
              </a:rPr>
              <a:t>Many content words have freq in parts per million</a:t>
            </a:r>
          </a:p>
          <a:p>
            <a:pPr lvl="1"/>
            <a:r>
              <a:rPr lang="en-US" sz="1400" dirty="0" smtClean="0">
                <a:sym typeface="Wingdings"/>
              </a:rPr>
              <a:t>1970s Corpora: 1 M words (Brown)</a:t>
            </a:r>
          </a:p>
          <a:p>
            <a:pPr lvl="2"/>
            <a:r>
              <a:rPr lang="en-US" sz="1100" dirty="0" smtClean="0">
                <a:sym typeface="Wingdings"/>
              </a:rPr>
              <a:t>Large enough to make a list of content words  </a:t>
            </a:r>
          </a:p>
          <a:p>
            <a:pPr lvl="1"/>
            <a:r>
              <a:rPr lang="en-US" sz="1400" dirty="0" smtClean="0">
                <a:sym typeface="Wingdings"/>
              </a:rPr>
              <a:t>1990s: 100 M words (British National Corpora)</a:t>
            </a:r>
          </a:p>
          <a:p>
            <a:pPr lvl="2"/>
            <a:r>
              <a:rPr lang="en-US" sz="1100" dirty="0" smtClean="0">
                <a:sym typeface="Wingdings"/>
              </a:rPr>
              <a:t>Large enough to see associations of common predicates with function words</a:t>
            </a:r>
          </a:p>
          <a:p>
            <a:pPr lvl="2"/>
            <a:r>
              <a:rPr lang="en-US" sz="1100" dirty="0" smtClean="0">
                <a:sym typeface="Wingdings"/>
              </a:rPr>
              <a:t>“save” + “from”</a:t>
            </a:r>
          </a:p>
          <a:p>
            <a:pPr lvl="1"/>
            <a:r>
              <a:rPr lang="en-US" sz="1400" dirty="0" smtClean="0">
                <a:sym typeface="Wingdings"/>
              </a:rPr>
              <a:t>Coming soon: (1M)^2 words (Google?)</a:t>
            </a:r>
          </a:p>
          <a:p>
            <a:pPr lvl="2"/>
            <a:r>
              <a:rPr lang="en-US" sz="1100" dirty="0" smtClean="0">
                <a:sym typeface="Wingdings"/>
              </a:rPr>
              <a:t>Large enough to see associations of pairs of content words (collocations)</a:t>
            </a:r>
          </a:p>
          <a:p>
            <a:pPr lvl="3"/>
            <a:r>
              <a:rPr lang="en-US" sz="900" dirty="0" smtClean="0">
                <a:sym typeface="Wingdings"/>
              </a:rPr>
              <a:t>“give” + $$</a:t>
            </a:r>
          </a:p>
          <a:p>
            <a:pPr lvl="3"/>
            <a:r>
              <a:rPr lang="en-US" sz="900" dirty="0" smtClean="0">
                <a:sym typeface="Wingdings"/>
              </a:rPr>
              <a:t>“save” + “whale” and “save” + “extinction”</a:t>
            </a:r>
          </a:p>
          <a:p>
            <a:pPr lvl="3"/>
            <a:r>
              <a:rPr lang="en-US" sz="900" dirty="0" smtClean="0">
                <a:sym typeface="Wingdings"/>
              </a:rPr>
              <a:t>“risk” valued object for purpose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Topic 4: Parsing &amp; Part of Speech Tagging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Parsing and part of speech tagging used to be one of the most important topics in computational </a:t>
            </a:r>
            <a:r>
              <a:rPr lang="en-US" dirty="0" smtClean="0"/>
              <a:t>linguistics</a:t>
            </a:r>
          </a:p>
          <a:p>
            <a:r>
              <a:rPr lang="en-US" dirty="0" smtClean="0"/>
              <a:t>The </a:t>
            </a:r>
            <a:r>
              <a:rPr lang="en-US" dirty="0"/>
              <a:t>Penn Treebank can be downloaded from 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Penn Treebank</a:t>
            </a:r>
            <a:r>
              <a:rPr lang="en-US" dirty="0"/>
              <a:t> has a huge number of citations, </a:t>
            </a:r>
            <a:endParaRPr lang="en-US" dirty="0" smtClean="0"/>
          </a:p>
          <a:p>
            <a:pPr lvl="1"/>
            <a:r>
              <a:rPr lang="en-US" dirty="0" smtClean="0"/>
              <a:t>and </a:t>
            </a:r>
            <a:r>
              <a:rPr lang="en-US" dirty="0"/>
              <a:t>many of the papers that cite this paper are also highly </a:t>
            </a:r>
            <a:r>
              <a:rPr lang="en-US" dirty="0" smtClean="0"/>
              <a:t>cited</a:t>
            </a:r>
          </a:p>
          <a:p>
            <a:pPr lvl="1"/>
            <a:r>
              <a:rPr lang="en-US" dirty="0" smtClean="0"/>
              <a:t>Google </a:t>
            </a:r>
            <a:r>
              <a:rPr lang="en-US" dirty="0"/>
              <a:t>scholar makes it easy to find these papers with links like </a:t>
            </a:r>
            <a:r>
              <a:rPr lang="en-US" dirty="0">
                <a:hlinkClick r:id="rId4"/>
              </a:rPr>
              <a:t>this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 t="21190" r="60377" b="-1306"/>
          <a:stretch>
            <a:fillRect/>
          </a:stretch>
        </p:blipFill>
        <p:spPr bwMode="auto">
          <a:xfrm>
            <a:off x="4191000" y="895350"/>
            <a:ext cx="4191000" cy="4590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Topic 5: Whatever you measure, you get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When</a:t>
            </a:r>
            <a:r>
              <a:rPr lang="en-US" dirty="0"/>
              <a:t> </a:t>
            </a:r>
            <a:r>
              <a:rPr lang="en-US" dirty="0">
                <a:hlinkClick r:id="rId2"/>
              </a:rPr>
              <a:t>BLEU</a:t>
            </a:r>
            <a:r>
              <a:rPr lang="en-US" dirty="0"/>
              <a:t> was first </a:t>
            </a:r>
            <a:r>
              <a:rPr lang="en-US" dirty="0" smtClean="0"/>
              <a:t>introduced,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was impressive that the community could agree on a single evaluation metric, </a:t>
            </a:r>
            <a:endParaRPr lang="en-US" dirty="0" smtClean="0"/>
          </a:p>
          <a:p>
            <a:pPr lvl="1"/>
            <a:r>
              <a:rPr lang="en-US" dirty="0" smtClean="0"/>
              <a:t>and </a:t>
            </a:r>
            <a:r>
              <a:rPr lang="en-US" dirty="0"/>
              <a:t>that that metric might be correlated with human </a:t>
            </a:r>
            <a:r>
              <a:rPr lang="en-US" dirty="0" smtClean="0"/>
              <a:t>judgments.</a:t>
            </a:r>
          </a:p>
          <a:p>
            <a:r>
              <a:rPr lang="en-US" dirty="0" smtClean="0"/>
              <a:t>But </a:t>
            </a:r>
            <a:r>
              <a:rPr lang="en-US" dirty="0"/>
              <a:t>when </a:t>
            </a:r>
            <a:r>
              <a:rPr lang="en-US" dirty="0" err="1"/>
              <a:t>Och</a:t>
            </a:r>
            <a:r>
              <a:rPr lang="en-US" dirty="0"/>
              <a:t> proposed optimizing the metric (</a:t>
            </a:r>
            <a:r>
              <a:rPr lang="en-US" dirty="0">
                <a:hlinkClick r:id="rId3"/>
              </a:rPr>
              <a:t>here</a:t>
            </a:r>
            <a:r>
              <a:rPr lang="en-US" dirty="0" smtClean="0"/>
              <a:t>),</a:t>
            </a:r>
          </a:p>
          <a:p>
            <a:pPr lvl="1"/>
            <a:r>
              <a:rPr lang="en-US" dirty="0" smtClean="0"/>
              <a:t>there </a:t>
            </a:r>
            <a:r>
              <a:rPr lang="en-US" dirty="0"/>
              <a:t>was widespread concern that the optimization might find a way to game the metric, </a:t>
            </a:r>
            <a:endParaRPr lang="en-US" dirty="0" smtClean="0"/>
          </a:p>
          <a:p>
            <a:pPr lvl="1"/>
            <a:r>
              <a:rPr lang="en-US" dirty="0" smtClean="0"/>
              <a:t>resulting </a:t>
            </a:r>
            <a:r>
              <a:rPr lang="en-US" dirty="0"/>
              <a:t>in a solution that would score high on the objective metric (BLEU),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less well on subjective evaluations with </a:t>
            </a:r>
            <a:r>
              <a:rPr lang="en-US" dirty="0" smtClean="0"/>
              <a:t>humans.</a:t>
            </a:r>
          </a:p>
          <a:p>
            <a:r>
              <a:rPr lang="en-US" dirty="0" smtClean="0"/>
              <a:t>Apparently</a:t>
            </a:r>
            <a:r>
              <a:rPr lang="en-US" dirty="0"/>
              <a:t>, the metric stood up remarkably well to optimizing, though a number of </a:t>
            </a:r>
            <a:r>
              <a:rPr lang="en-US" dirty="0">
                <a:hlinkClick r:id="rId4"/>
              </a:rPr>
              <a:t>alternatives</a:t>
            </a:r>
            <a:r>
              <a:rPr lang="en-US" dirty="0"/>
              <a:t> have been proposed subsequently.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Topic 6: Machine Learning has a long history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Much </a:t>
            </a:r>
            <a:r>
              <a:rPr lang="en-US" dirty="0"/>
              <a:t>of the early work is based on simple methods such as linear </a:t>
            </a:r>
            <a:r>
              <a:rPr lang="en-US" dirty="0" smtClean="0"/>
              <a:t>separators,</a:t>
            </a:r>
          </a:p>
          <a:p>
            <a:pPr lvl="1"/>
            <a:r>
              <a:rPr lang="en-US" dirty="0" smtClean="0"/>
              <a:t>which </a:t>
            </a:r>
            <a:r>
              <a:rPr lang="en-US" dirty="0"/>
              <a:t>can be used to distinguish relevant documents from irrelevant documents </a:t>
            </a:r>
            <a:r>
              <a:rPr lang="en-US" dirty="0" smtClean="0"/>
              <a:t>in</a:t>
            </a:r>
          </a:p>
          <a:p>
            <a:pPr lvl="2"/>
            <a:r>
              <a:rPr lang="en-US" dirty="0" smtClean="0">
                <a:hlinkClick r:id="rId2"/>
              </a:rPr>
              <a:t>Information Retrieval</a:t>
            </a:r>
            <a:r>
              <a:rPr lang="en-US" dirty="0" smtClean="0"/>
              <a:t>,</a:t>
            </a:r>
          </a:p>
          <a:p>
            <a:pPr lvl="2"/>
            <a:r>
              <a:rPr lang="en-US" dirty="0" smtClean="0">
                <a:hlinkClick r:id="rId3"/>
              </a:rPr>
              <a:t>positive </a:t>
            </a:r>
            <a:r>
              <a:rPr lang="en-US" dirty="0">
                <a:hlinkClick r:id="rId3"/>
              </a:rPr>
              <a:t>sentiment from negative </a:t>
            </a:r>
            <a:r>
              <a:rPr lang="en-US" dirty="0" smtClean="0">
                <a:hlinkClick r:id="rId3"/>
              </a:rPr>
              <a:t>sentiment</a:t>
            </a:r>
            <a:r>
              <a:rPr lang="en-US" dirty="0" smtClean="0"/>
              <a:t>,</a:t>
            </a:r>
          </a:p>
          <a:p>
            <a:pPr lvl="2"/>
            <a:r>
              <a:rPr lang="en-US" dirty="0" smtClean="0">
                <a:hlinkClick r:id="rId4"/>
              </a:rPr>
              <a:t>Hamilton's </a:t>
            </a:r>
            <a:r>
              <a:rPr lang="en-US" dirty="0">
                <a:hlinkClick r:id="rId4"/>
              </a:rPr>
              <a:t>essays from Madison's</a:t>
            </a:r>
            <a:r>
              <a:rPr lang="en-US" dirty="0"/>
              <a:t>, and so </a:t>
            </a:r>
            <a:r>
              <a:rPr lang="en-US" dirty="0" smtClean="0"/>
              <a:t>on.</a:t>
            </a:r>
          </a:p>
          <a:p>
            <a:r>
              <a:rPr lang="en-US" dirty="0" smtClean="0"/>
              <a:t>Massive citations</a:t>
            </a:r>
          </a:p>
          <a:p>
            <a:pPr lvl="1"/>
            <a:r>
              <a:rPr lang="en-US" dirty="0" smtClean="0"/>
              <a:t>Methods </a:t>
            </a:r>
            <a:r>
              <a:rPr lang="en-US" dirty="0"/>
              <a:t>such as </a:t>
            </a:r>
            <a:r>
              <a:rPr lang="en-US" dirty="0">
                <a:hlinkClick r:id="rId5"/>
              </a:rPr>
              <a:t>support vector machines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logistic regression</a:t>
            </a:r>
            <a:r>
              <a:rPr lang="en-US" dirty="0"/>
              <a:t> tend to be cited even more than </a:t>
            </a:r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Tools </a:t>
            </a:r>
            <a:r>
              <a:rPr lang="en-US" dirty="0"/>
              <a:t>such as </a:t>
            </a:r>
            <a:r>
              <a:rPr lang="en-US" dirty="0" err="1">
                <a:hlinkClick r:id="rId7"/>
              </a:rPr>
              <a:t>sklearn</a:t>
            </a:r>
            <a:r>
              <a:rPr lang="en-US" dirty="0"/>
              <a:t> and </a:t>
            </a:r>
            <a:r>
              <a:rPr lang="en-US" dirty="0" err="1">
                <a:hlinkClick r:id="rId8"/>
              </a:rPr>
              <a:t>libshorttext</a:t>
            </a:r>
            <a:r>
              <a:rPr lang="en-US" dirty="0"/>
              <a:t> are also heavily </a:t>
            </a:r>
            <a:r>
              <a:rPr lang="en-US" dirty="0" smtClean="0"/>
              <a:t>cited,</a:t>
            </a:r>
          </a:p>
          <a:p>
            <a:pPr lvl="2"/>
            <a:r>
              <a:rPr lang="en-US" dirty="0" smtClean="0"/>
              <a:t>as </a:t>
            </a:r>
            <a:r>
              <a:rPr lang="en-US" dirty="0"/>
              <a:t>well as datasets such as </a:t>
            </a:r>
            <a:r>
              <a:rPr lang="en-US" dirty="0">
                <a:hlinkClick r:id="rId9"/>
              </a:rPr>
              <a:t>this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Topic 7: ALPAC &amp; Whither Speech Recognition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534400" cy="3394472"/>
          </a:xfrm>
        </p:spPr>
        <p:txBody>
          <a:bodyPr>
            <a:noAutofit/>
          </a:bodyPr>
          <a:lstStyle/>
          <a:p>
            <a:r>
              <a:rPr lang="en-US" sz="1600" dirty="0" smtClean="0"/>
              <a:t>There is a long tradition of questioning Machine Learning and Artificial Intelligence</a:t>
            </a:r>
            <a:endParaRPr lang="en-US" sz="1600" dirty="0" smtClean="0">
              <a:hlinkClick r:id="rId2"/>
            </a:endParaRPr>
          </a:p>
          <a:p>
            <a:pPr lvl="1"/>
            <a:r>
              <a:rPr lang="en-US" sz="1400" dirty="0" smtClean="0">
                <a:hlinkClick r:id="rId2"/>
              </a:rPr>
              <a:t>Pierce</a:t>
            </a:r>
            <a:r>
              <a:rPr lang="en-US" sz="1400" dirty="0" smtClean="0"/>
              <a:t> chaired the </a:t>
            </a:r>
            <a:r>
              <a:rPr lang="en-US" sz="1400" dirty="0" smtClean="0">
                <a:hlinkClick r:id="rId3"/>
              </a:rPr>
              <a:t>ALPAC</a:t>
            </a:r>
            <a:r>
              <a:rPr lang="en-US" sz="1400" dirty="0" smtClean="0"/>
              <a:t> committee (which is credited for defunding research on Machine Translation)</a:t>
            </a:r>
          </a:p>
          <a:p>
            <a:pPr lvl="1"/>
            <a:r>
              <a:rPr lang="en-US" sz="1400" dirty="0" smtClean="0"/>
              <a:t>He is also credited with defunding speech research with this letter to JASA: </a:t>
            </a:r>
            <a:r>
              <a:rPr lang="en-US" sz="1400" dirty="0" smtClean="0">
                <a:hlinkClick r:id="rId4"/>
              </a:rPr>
              <a:t>Whither Speech Recognition</a:t>
            </a:r>
            <a:endParaRPr lang="en-US" sz="1400" dirty="0" smtClean="0"/>
          </a:p>
          <a:p>
            <a:r>
              <a:rPr lang="en-US" sz="1600" dirty="0" smtClean="0"/>
              <a:t>It is convenient to dismiss Pierce's criticisms (because they are so inconvenient),</a:t>
            </a:r>
          </a:p>
          <a:p>
            <a:pPr lvl="1"/>
            <a:r>
              <a:rPr lang="en-US" sz="1400" dirty="0" smtClean="0"/>
              <a:t>but Pierce is a force that should be taken seriously. </a:t>
            </a:r>
          </a:p>
          <a:p>
            <a:r>
              <a:rPr lang="en-US" sz="1600" dirty="0" smtClean="0"/>
              <a:t>At Bell Labs, </a:t>
            </a:r>
          </a:p>
          <a:p>
            <a:pPr lvl="1"/>
            <a:r>
              <a:rPr lang="en-US" sz="1400" dirty="0" smtClean="0"/>
              <a:t>He made contributions to speech including </a:t>
            </a:r>
            <a:r>
              <a:rPr lang="en-US" sz="1400" dirty="0" smtClean="0">
                <a:hlinkClick r:id="rId5"/>
              </a:rPr>
              <a:t>a coding standard</a:t>
            </a:r>
            <a:r>
              <a:rPr lang="en-US" sz="1400" dirty="0" smtClean="0"/>
              <a:t>, still used in WAV files today. </a:t>
            </a:r>
          </a:p>
          <a:p>
            <a:pPr lvl="1"/>
            <a:r>
              <a:rPr lang="en-US" sz="1400" dirty="0" smtClean="0"/>
              <a:t>He was also involved in more significant projects such as the transistor and satellite telecommunications, and served as Vice President of Research. </a:t>
            </a:r>
          </a:p>
          <a:p>
            <a:r>
              <a:rPr lang="en-US" sz="1600" dirty="0" smtClean="0"/>
              <a:t>Many of the arguments in the ALPAC report are still relevant today. </a:t>
            </a:r>
          </a:p>
          <a:p>
            <a:pPr lvl="1"/>
            <a:r>
              <a:rPr lang="en-US" sz="1400" dirty="0" smtClean="0"/>
              <a:t>The full report is well worth reading, and can be found </a:t>
            </a:r>
            <a:r>
              <a:rPr lang="en-US" sz="1400" dirty="0" smtClean="0">
                <a:hlinkClick r:id="rId6"/>
              </a:rPr>
              <a:t>here</a:t>
            </a:r>
            <a:r>
              <a:rPr lang="en-US" sz="1400" dirty="0" smtClean="0"/>
              <a:t>.</a:t>
            </a:r>
          </a:p>
          <a:p>
            <a:r>
              <a:rPr lang="en-US" sz="1600" dirty="0" smtClean="0"/>
              <a:t>It is ok for the next generation to reject positions held by previous generations,</a:t>
            </a:r>
          </a:p>
          <a:p>
            <a:pPr lvl="1"/>
            <a:r>
              <a:rPr lang="en-US" sz="1400" dirty="0" smtClean="0"/>
              <a:t>but it isn't right to reject a position without reading it first.</a:t>
            </a:r>
            <a:endParaRPr lang="en-US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8: WMD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600" dirty="0"/>
              <a:t>A recent best seller, </a:t>
            </a:r>
            <a:r>
              <a:rPr lang="en-US" sz="3600" dirty="0">
                <a:hlinkClick r:id="rId2"/>
              </a:rPr>
              <a:t>Weapons of Math Destruction</a:t>
            </a:r>
            <a:r>
              <a:rPr lang="en-US" sz="3600" dirty="0"/>
              <a:t> (WMD</a:t>
            </a:r>
            <a:r>
              <a:rPr lang="en-US" sz="3600" dirty="0" smtClean="0"/>
              <a:t>),</a:t>
            </a:r>
          </a:p>
          <a:p>
            <a:pPr lvl="1"/>
            <a:r>
              <a:rPr lang="en-US" sz="2900" dirty="0" smtClean="0"/>
              <a:t>continues </a:t>
            </a:r>
            <a:r>
              <a:rPr lang="en-US" sz="2900" dirty="0"/>
              <a:t>the tradition of questioning Machine Learning </a:t>
            </a:r>
            <a:endParaRPr lang="en-US" sz="2900" dirty="0" smtClean="0"/>
          </a:p>
          <a:p>
            <a:pPr lvl="1"/>
            <a:r>
              <a:rPr lang="en-US" sz="2900" dirty="0" smtClean="0"/>
              <a:t>by </a:t>
            </a:r>
            <a:r>
              <a:rPr lang="en-US" sz="2900" dirty="0"/>
              <a:t>pointing out that machines (opaque black boxes) are making lots of important decisions </a:t>
            </a:r>
            <a:r>
              <a:rPr lang="en-US" sz="2900" dirty="0" smtClean="0"/>
              <a:t>like:</a:t>
            </a:r>
          </a:p>
          <a:p>
            <a:pPr lvl="2"/>
            <a:r>
              <a:rPr lang="en-US" sz="2500" dirty="0"/>
              <a:t>W</a:t>
            </a:r>
            <a:r>
              <a:rPr lang="en-US" sz="2500" dirty="0" smtClean="0"/>
              <a:t>ho </a:t>
            </a:r>
            <a:r>
              <a:rPr lang="en-US" sz="2500" dirty="0"/>
              <a:t>gets into a good </a:t>
            </a:r>
            <a:r>
              <a:rPr lang="en-US" sz="2500" dirty="0" smtClean="0"/>
              <a:t>school</a:t>
            </a:r>
          </a:p>
          <a:p>
            <a:pPr lvl="2"/>
            <a:r>
              <a:rPr lang="en-US" sz="2500" dirty="0"/>
              <a:t>W</a:t>
            </a:r>
            <a:r>
              <a:rPr lang="en-US" sz="2500" dirty="0" smtClean="0"/>
              <a:t>ho </a:t>
            </a:r>
            <a:r>
              <a:rPr lang="en-US" sz="2500" dirty="0"/>
              <a:t>gets a </a:t>
            </a:r>
            <a:r>
              <a:rPr lang="en-US" sz="2500" dirty="0" smtClean="0"/>
              <a:t>loan</a:t>
            </a:r>
          </a:p>
          <a:p>
            <a:pPr lvl="2"/>
            <a:r>
              <a:rPr lang="en-US" sz="2500" dirty="0"/>
              <a:t>W</a:t>
            </a:r>
            <a:r>
              <a:rPr lang="en-US" sz="2500" dirty="0" smtClean="0"/>
              <a:t>ho </a:t>
            </a:r>
            <a:r>
              <a:rPr lang="en-US" sz="2500" dirty="0"/>
              <a:t>goes to </a:t>
            </a:r>
            <a:r>
              <a:rPr lang="en-US" sz="2500" dirty="0" smtClean="0"/>
              <a:t>jail</a:t>
            </a:r>
          </a:p>
          <a:p>
            <a:r>
              <a:rPr lang="en-US" sz="3600" dirty="0" smtClean="0"/>
              <a:t>If machines </a:t>
            </a:r>
            <a:r>
              <a:rPr lang="en-US" sz="3600" dirty="0"/>
              <a:t>are merely optimizing an objective function like </a:t>
            </a:r>
            <a:r>
              <a:rPr lang="en-US" sz="3600" dirty="0" smtClean="0"/>
              <a:t>$$ </a:t>
            </a:r>
          </a:p>
          <a:p>
            <a:pPr lvl="1"/>
            <a:r>
              <a:rPr lang="en-US" sz="2900" dirty="0"/>
              <a:t>T</a:t>
            </a:r>
            <a:r>
              <a:rPr lang="en-US" sz="2900" dirty="0" smtClean="0"/>
              <a:t>hey </a:t>
            </a:r>
            <a:r>
              <a:rPr lang="en-US" sz="2900" dirty="0"/>
              <a:t>will do so for better or for </a:t>
            </a:r>
            <a:r>
              <a:rPr lang="en-US" sz="2900" dirty="0" smtClean="0"/>
              <a:t>worse.</a:t>
            </a:r>
          </a:p>
          <a:p>
            <a:r>
              <a:rPr lang="en-US" sz="3600" dirty="0" smtClean="0"/>
              <a:t>How </a:t>
            </a:r>
            <a:r>
              <a:rPr lang="en-US" sz="3600" dirty="0"/>
              <a:t>can society enforce policies about </a:t>
            </a:r>
            <a:r>
              <a:rPr lang="en-US" sz="3600" dirty="0" smtClean="0"/>
              <a:t>fairness</a:t>
            </a:r>
          </a:p>
          <a:p>
            <a:pPr lvl="1"/>
            <a:r>
              <a:rPr lang="en-US" sz="2900" dirty="0"/>
              <a:t>I</a:t>
            </a:r>
            <a:r>
              <a:rPr lang="en-US" sz="2900" dirty="0" smtClean="0"/>
              <a:t>f </a:t>
            </a:r>
            <a:r>
              <a:rPr lang="en-US" sz="2900" dirty="0"/>
              <a:t>even those of us who built the machines </a:t>
            </a:r>
            <a:endParaRPr lang="en-US" sz="2900" dirty="0" smtClean="0"/>
          </a:p>
          <a:p>
            <a:pPr lvl="1"/>
            <a:r>
              <a:rPr lang="en-US" sz="2900" dirty="0"/>
              <a:t>H</a:t>
            </a:r>
            <a:r>
              <a:rPr lang="en-US" sz="2900" dirty="0" smtClean="0"/>
              <a:t>ave </a:t>
            </a:r>
            <a:r>
              <a:rPr lang="en-US" sz="2900" dirty="0"/>
              <a:t>little understanding of what the optimizations are doing and why?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50372" t="6495" r="30160" b="40709"/>
          <a:stretch>
            <a:fillRect/>
          </a:stretch>
        </p:blipFill>
        <p:spPr bwMode="auto">
          <a:xfrm>
            <a:off x="152400" y="1200150"/>
            <a:ext cx="56388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Find Citations</a:t>
            </a:r>
            <a:br>
              <a:rPr lang="en-US" dirty="0" smtClean="0"/>
            </a:br>
            <a:r>
              <a:rPr lang="en-US" dirty="0" smtClean="0"/>
              <a:t>with Google Scholar</a:t>
            </a:r>
            <a:endParaRPr lang="en-US" dirty="0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53866" t="18617" r="21273" b="20878"/>
          <a:stretch>
            <a:fillRect/>
          </a:stretch>
        </p:blipFill>
        <p:spPr bwMode="auto">
          <a:xfrm>
            <a:off x="2590800" y="1114425"/>
            <a:ext cx="6611815" cy="4029075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1295400" y="2628900"/>
            <a:ext cx="762000" cy="171450"/>
          </a:xfrm>
          <a:prstGeom prst="round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9: </a:t>
            </a:r>
            <a:r>
              <a:rPr lang="en-US" dirty="0" err="1" smtClean="0"/>
              <a:t>Minsky</a:t>
            </a:r>
            <a:r>
              <a:rPr lang="en-US" dirty="0" smtClean="0"/>
              <a:t> &amp; Chomsky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Implications for currently popular methods in machine learning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err="1" smtClean="0">
                <a:hlinkClick r:id="rId2"/>
              </a:rPr>
              <a:t>Minsky</a:t>
            </a:r>
            <a:r>
              <a:rPr lang="en-US" dirty="0"/>
              <a:t> and </a:t>
            </a:r>
            <a:r>
              <a:rPr lang="en-US" dirty="0">
                <a:hlinkClick r:id="rId3"/>
              </a:rPr>
              <a:t>Chomsky</a:t>
            </a:r>
            <a:r>
              <a:rPr lang="en-US" dirty="0"/>
              <a:t> were both at Harvard in the </a:t>
            </a:r>
            <a:r>
              <a:rPr lang="en-US" dirty="0" smtClean="0"/>
              <a:t>1950s,</a:t>
            </a:r>
          </a:p>
          <a:p>
            <a:pPr lvl="2"/>
            <a:r>
              <a:rPr lang="en-US" dirty="0" smtClean="0"/>
              <a:t>and </a:t>
            </a:r>
            <a:r>
              <a:rPr lang="en-US" dirty="0"/>
              <a:t>they both started their careers by questioning the received wisdom at the </a:t>
            </a:r>
            <a:r>
              <a:rPr lang="en-US" dirty="0" smtClean="0"/>
              <a:t>time.</a:t>
            </a:r>
          </a:p>
          <a:p>
            <a:pPr lvl="1"/>
            <a:r>
              <a:rPr lang="en-US" dirty="0" err="1" smtClean="0">
                <a:hlinkClick r:id="rId4"/>
              </a:rPr>
              <a:t>Perceptrons</a:t>
            </a:r>
            <a:r>
              <a:rPr lang="en-US" dirty="0"/>
              <a:t> is a reaction to machine learning </a:t>
            </a:r>
            <a:endParaRPr lang="en-US" dirty="0" smtClean="0"/>
          </a:p>
          <a:p>
            <a:pPr lvl="2"/>
            <a:r>
              <a:rPr lang="en-US" dirty="0" smtClean="0"/>
              <a:t>and</a:t>
            </a:r>
            <a:r>
              <a:rPr lang="en-US" dirty="0"/>
              <a:t> </a:t>
            </a:r>
            <a:r>
              <a:rPr lang="en-US" dirty="0">
                <a:hlinkClick r:id="rId5"/>
              </a:rPr>
              <a:t>Syntactic Structures</a:t>
            </a:r>
            <a:r>
              <a:rPr lang="en-US" dirty="0"/>
              <a:t> is a reaction to </a:t>
            </a:r>
            <a:r>
              <a:rPr lang="en-US" dirty="0" err="1">
                <a:hlinkClick r:id="rId6"/>
              </a:rPr>
              <a:t>ngram</a:t>
            </a:r>
            <a:r>
              <a:rPr lang="en-US" dirty="0">
                <a:hlinkClick r:id="rId6"/>
              </a:rPr>
              <a:t> language </a:t>
            </a:r>
            <a:r>
              <a:rPr lang="en-US" dirty="0" smtClean="0">
                <a:hlinkClick r:id="rId6"/>
              </a:rPr>
              <a:t>models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While </a:t>
            </a:r>
            <a:r>
              <a:rPr lang="en-US" dirty="0" err="1"/>
              <a:t>Minsky</a:t>
            </a:r>
            <a:r>
              <a:rPr lang="en-US" dirty="0"/>
              <a:t> and Chomsky </a:t>
            </a:r>
            <a:r>
              <a:rPr lang="en-US" dirty="0" smtClean="0"/>
              <a:t>disagree on many/most issues,</a:t>
            </a:r>
          </a:p>
          <a:p>
            <a:pPr lvl="2"/>
            <a:r>
              <a:rPr lang="en-US" dirty="0" smtClean="0"/>
              <a:t>their </a:t>
            </a:r>
            <a:r>
              <a:rPr lang="en-US" dirty="0"/>
              <a:t>work had a chilling impact on various research directions for several </a:t>
            </a:r>
            <a:r>
              <a:rPr lang="en-US" dirty="0" smtClean="0"/>
              <a:t>decades.</a:t>
            </a:r>
          </a:p>
          <a:p>
            <a:pPr lvl="1"/>
            <a:r>
              <a:rPr lang="en-US" dirty="0" smtClean="0"/>
              <a:t>Many </a:t>
            </a:r>
            <a:r>
              <a:rPr lang="en-US" dirty="0"/>
              <a:t>of the methods that they objected to have since regained popularity, </a:t>
            </a:r>
            <a:endParaRPr lang="en-US" dirty="0" smtClean="0"/>
          </a:p>
          <a:p>
            <a:pPr lvl="2"/>
            <a:r>
              <a:rPr lang="en-US" dirty="0" smtClean="0"/>
              <a:t>and </a:t>
            </a:r>
            <a:r>
              <a:rPr lang="en-US" dirty="0"/>
              <a:t>many of their objections are being ignored and </a:t>
            </a:r>
            <a:r>
              <a:rPr lang="en-US" dirty="0" smtClean="0"/>
              <a:t>forgotten</a:t>
            </a:r>
          </a:p>
          <a:p>
            <a:pPr lvl="2"/>
            <a:r>
              <a:rPr lang="en-US" dirty="0" smtClean="0"/>
              <a:t>(perhaps </a:t>
            </a:r>
            <a:r>
              <a:rPr lang="en-US" dirty="0"/>
              <a:t>for good reasons, and perhaps not</a:t>
            </a:r>
            <a:r>
              <a:rPr lang="en-US" dirty="0" smtClean="0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On a more positive note, in addition to questioning the received wisdom at the time,</a:t>
            </a:r>
          </a:p>
          <a:p>
            <a:pPr lvl="1"/>
            <a:r>
              <a:rPr lang="en-US" dirty="0" smtClean="0"/>
              <a:t>Syntactic Structures also inspired some great work in other fields (see </a:t>
            </a:r>
            <a:r>
              <a:rPr lang="en-US" dirty="0" smtClean="0">
                <a:hlinkClick r:id="rId5"/>
              </a:rPr>
              <a:t>how Knuth spent his honeymoon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Work that appeals across multiple fields has a better chance of becoming highly cited</a:t>
            </a:r>
          </a:p>
          <a:p>
            <a:r>
              <a:rPr lang="en-US" dirty="0" smtClean="0"/>
              <a:t>Legacy &amp; Popular Press</a:t>
            </a:r>
            <a:endParaRPr lang="en-US" dirty="0" smtClean="0">
              <a:hlinkClick r:id="rId7"/>
            </a:endParaRPr>
          </a:p>
          <a:p>
            <a:pPr lvl="1"/>
            <a:r>
              <a:rPr lang="en-US" dirty="0" smtClean="0">
                <a:hlinkClick r:id="rId7"/>
              </a:rPr>
              <a:t>Chomsky</a:t>
            </a:r>
            <a:r>
              <a:rPr lang="en-US" dirty="0" smtClean="0"/>
              <a:t> has published an amazing number of books</a:t>
            </a:r>
          </a:p>
          <a:p>
            <a:pPr lvl="2"/>
            <a:r>
              <a:rPr lang="en-US" dirty="0" smtClean="0"/>
              <a:t>A number of videos are available on </a:t>
            </a:r>
            <a:r>
              <a:rPr lang="en-US" dirty="0" err="1" smtClean="0">
                <a:hlinkClick r:id="rId8"/>
              </a:rPr>
              <a:t>Youtube</a:t>
            </a:r>
            <a:r>
              <a:rPr lang="en-US" dirty="0" smtClean="0"/>
              <a:t> and </a:t>
            </a:r>
            <a:r>
              <a:rPr lang="en-US" dirty="0" smtClean="0">
                <a:hlinkClick r:id="rId9"/>
              </a:rPr>
              <a:t>Netflix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Minsky</a:t>
            </a:r>
            <a:r>
              <a:rPr lang="en-US" dirty="0" smtClean="0"/>
              <a:t> is less organized/disciplined (and more eclectic).</a:t>
            </a:r>
          </a:p>
          <a:p>
            <a:pPr lvl="2"/>
            <a:r>
              <a:rPr lang="en-US" dirty="0" smtClean="0"/>
              <a:t>This </a:t>
            </a:r>
            <a:r>
              <a:rPr lang="en-US" dirty="0" smtClean="0">
                <a:hlinkClick r:id="rId10"/>
              </a:rPr>
              <a:t>TED talk</a:t>
            </a:r>
            <a:r>
              <a:rPr lang="en-US" dirty="0" smtClean="0"/>
              <a:t> ends with </a:t>
            </a:r>
            <a:r>
              <a:rPr lang="en-US" dirty="0" err="1" smtClean="0"/>
              <a:t>Minsky</a:t>
            </a:r>
            <a:r>
              <a:rPr lang="en-US" dirty="0" smtClean="0"/>
              <a:t> objecting to neural nets, as he ran out of time.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Topic 10: . How does science (and engineering) progress?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00150"/>
            <a:ext cx="4038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>
                <a:hlinkClick r:id="rId2"/>
              </a:rPr>
              <a:t>Kuhn </a:t>
            </a:r>
            <a:r>
              <a:rPr lang="en-US" dirty="0"/>
              <a:t>suggests the process has made significant progress over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(unlike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a pendulum swinging back and forth</a:t>
            </a:r>
            <a:r>
              <a:rPr lang="en-US" dirty="0" smtClean="0"/>
              <a:t>),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that the progression is dramatic and far from incremental. </a:t>
            </a:r>
            <a:endParaRPr lang="en-US" dirty="0" smtClean="0"/>
          </a:p>
          <a:p>
            <a:r>
              <a:rPr lang="en-US" dirty="0" smtClean="0"/>
              <a:t>According </a:t>
            </a:r>
            <a:r>
              <a:rPr lang="en-US" dirty="0"/>
              <a:t>to </a:t>
            </a:r>
            <a:r>
              <a:rPr lang="en-US" dirty="0">
                <a:hlinkClick r:id="rId4"/>
              </a:rPr>
              <a:t>Wikipedia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Kuhn </a:t>
            </a:r>
            <a:r>
              <a:rPr lang="en-US" dirty="0"/>
              <a:t>argues that the evolution of scientific theory does not emerge from the straightforward accumulation of </a:t>
            </a:r>
            <a:r>
              <a:rPr lang="en-US" dirty="0" smtClean="0"/>
              <a:t>facts,</a:t>
            </a:r>
          </a:p>
          <a:p>
            <a:pPr lvl="2"/>
            <a:r>
              <a:rPr lang="en-US" dirty="0" smtClean="0"/>
              <a:t>but </a:t>
            </a:r>
            <a:r>
              <a:rPr lang="en-US" dirty="0"/>
              <a:t>rather from a set of changing intellectual circumstances and </a:t>
            </a:r>
            <a:r>
              <a:rPr lang="en-US" dirty="0" smtClean="0"/>
              <a:t>possibilities.</a:t>
            </a:r>
          </a:p>
          <a:p>
            <a:r>
              <a:rPr lang="en-US" dirty="0" smtClean="0"/>
              <a:t>Kuhn </a:t>
            </a:r>
            <a:r>
              <a:rPr lang="en-US" dirty="0"/>
              <a:t>dated the genesis of his book to </a:t>
            </a:r>
            <a:r>
              <a:rPr lang="en-US" dirty="0" smtClean="0"/>
              <a:t>1947,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he was a graduate student at Harvard </a:t>
            </a:r>
            <a:r>
              <a:rPr lang="en-US" dirty="0" smtClean="0"/>
              <a:t>University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had been asked to teach a science class for humanities undergraduates </a:t>
            </a:r>
            <a:endParaRPr lang="en-US" dirty="0" smtClean="0"/>
          </a:p>
          <a:p>
            <a:pPr lvl="1"/>
            <a:r>
              <a:rPr lang="en-US" dirty="0" smtClean="0"/>
              <a:t>with </a:t>
            </a:r>
            <a:r>
              <a:rPr lang="en-US" dirty="0"/>
              <a:t>a focus on historical case </a:t>
            </a:r>
            <a:r>
              <a:rPr lang="en-US" dirty="0" smtClean="0"/>
              <a:t>studies</a:t>
            </a:r>
            <a:endParaRPr lang="en-US" dirty="0"/>
          </a:p>
          <a:p>
            <a:r>
              <a:rPr lang="en-US" dirty="0" smtClean="0"/>
              <a:t>Kuhn later commented that until then, </a:t>
            </a:r>
          </a:p>
          <a:p>
            <a:pPr lvl="1"/>
            <a:r>
              <a:rPr lang="en-US" i="1" dirty="0" smtClean="0"/>
              <a:t>I'd never read an old document in science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1200150"/>
            <a:ext cx="44958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Aristotle's Physics was astonishingly unlike </a:t>
            </a:r>
          </a:p>
          <a:p>
            <a:pPr lvl="1"/>
            <a:r>
              <a:rPr lang="en-US" dirty="0" smtClean="0"/>
              <a:t>Isaac Newton's work in its concepts of matter and motion</a:t>
            </a:r>
          </a:p>
          <a:p>
            <a:r>
              <a:rPr lang="en-US" dirty="0"/>
              <a:t>K</a:t>
            </a:r>
            <a:r>
              <a:rPr lang="en-US" dirty="0" smtClean="0"/>
              <a:t>uhn wrote</a:t>
            </a:r>
          </a:p>
          <a:p>
            <a:pPr lvl="1"/>
            <a:r>
              <a:rPr lang="en-US" i="1" dirty="0" smtClean="0"/>
              <a:t>... as I was reading him, </a:t>
            </a:r>
          </a:p>
          <a:p>
            <a:pPr lvl="2"/>
            <a:r>
              <a:rPr lang="en-US" i="1" dirty="0" smtClean="0"/>
              <a:t>Aristotle appeared not only ignorant of mechanics,</a:t>
            </a:r>
          </a:p>
          <a:p>
            <a:pPr lvl="2"/>
            <a:r>
              <a:rPr lang="en-US" i="1" dirty="0" smtClean="0"/>
              <a:t>but a dreadfully bad physical scientist as well. </a:t>
            </a:r>
          </a:p>
          <a:p>
            <a:pPr lvl="1"/>
            <a:r>
              <a:rPr lang="en-US" i="1" dirty="0" smtClean="0"/>
              <a:t>About motion, in particular, his writings seemed to me full of </a:t>
            </a:r>
          </a:p>
          <a:p>
            <a:pPr lvl="2"/>
            <a:r>
              <a:rPr lang="en-US" i="1" dirty="0" smtClean="0"/>
              <a:t>egregious errors, both of logic and of observation.</a:t>
            </a:r>
          </a:p>
          <a:p>
            <a:pPr lvl="1"/>
            <a:r>
              <a:rPr lang="en-US" dirty="0" smtClean="0"/>
              <a:t>This was in an apparent contradiction with the fact that Aristotle was a brilliant mind</a:t>
            </a:r>
          </a:p>
          <a:p>
            <a:r>
              <a:rPr lang="en-US" dirty="0" smtClean="0"/>
              <a:t>While perusing Aristotle's Physics, </a:t>
            </a:r>
          </a:p>
          <a:p>
            <a:pPr lvl="1"/>
            <a:r>
              <a:rPr lang="en-US" dirty="0"/>
              <a:t>K</a:t>
            </a:r>
            <a:r>
              <a:rPr lang="en-US" dirty="0" smtClean="0"/>
              <a:t>uhn formed the view that in order to properly appreciate Aristotle's reasoning,</a:t>
            </a:r>
          </a:p>
          <a:p>
            <a:pPr lvl="2"/>
            <a:r>
              <a:rPr lang="en-US" dirty="0" smtClean="0"/>
              <a:t>one must be aware of the scientific conventions of the time.</a:t>
            </a:r>
          </a:p>
          <a:p>
            <a:pPr lvl="1"/>
            <a:r>
              <a:rPr lang="en-US" dirty="0" smtClean="0"/>
              <a:t>Kuhn concluded that Aristotle's concepts were not “bad Newton,” just different.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11: Word2vec &amp; 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Embeddings</a:t>
            </a:r>
            <a:r>
              <a:rPr lang="en-US" dirty="0"/>
              <a:t> have become popular recently with </a:t>
            </a:r>
            <a:r>
              <a:rPr lang="en-US" dirty="0">
                <a:hlinkClick r:id="rId3"/>
              </a:rPr>
              <a:t>word2vec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popular </a:t>
            </a:r>
            <a:r>
              <a:rPr lang="en-US" dirty="0">
                <a:hlinkClick r:id="rId4"/>
              </a:rPr>
              <a:t>NIPS paper</a:t>
            </a:r>
            <a:r>
              <a:rPr lang="en-US" dirty="0"/>
              <a:t> has suggested that word2vec is a factored version </a:t>
            </a:r>
            <a:r>
              <a:rPr lang="en-US" dirty="0" smtClean="0"/>
              <a:t>of</a:t>
            </a:r>
          </a:p>
          <a:p>
            <a:pPr lvl="2"/>
            <a:r>
              <a:rPr lang="en-US" dirty="0" smtClean="0">
                <a:hlinkClick r:id="rId5"/>
              </a:rPr>
              <a:t>my </a:t>
            </a:r>
            <a:r>
              <a:rPr lang="en-US" dirty="0">
                <a:hlinkClick r:id="rId5"/>
              </a:rPr>
              <a:t>work with Hanks</a:t>
            </a:r>
            <a:r>
              <a:rPr lang="en-US" dirty="0"/>
              <a:t> on </a:t>
            </a:r>
            <a:r>
              <a:rPr lang="en-US" dirty="0" err="1"/>
              <a:t>pointwise</a:t>
            </a:r>
            <a:r>
              <a:rPr lang="en-US" dirty="0"/>
              <a:t> mutual information (PMI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Scatter </a:t>
            </a:r>
            <a:r>
              <a:rPr lang="en-US" dirty="0"/>
              <a:t>plots comparing word2vec with PMI show a modest correlation, but far from perfect. </a:t>
            </a:r>
            <a:endParaRPr lang="en-US" dirty="0" smtClean="0"/>
          </a:p>
          <a:p>
            <a:pPr lvl="2"/>
            <a:r>
              <a:rPr lang="en-US" dirty="0" smtClean="0"/>
              <a:t>That </a:t>
            </a:r>
            <a:r>
              <a:rPr lang="en-US" dirty="0"/>
              <a:t>is, word pairs with large PMI scores also tend to receive large word2vec scores (and vice versa), </a:t>
            </a:r>
            <a:endParaRPr lang="en-US" dirty="0" smtClean="0"/>
          </a:p>
          <a:p>
            <a:pPr lvl="3"/>
            <a:r>
              <a:rPr lang="en-US" dirty="0" smtClean="0"/>
              <a:t>but </a:t>
            </a:r>
            <a:r>
              <a:rPr lang="en-US" dirty="0"/>
              <a:t>there are plenty of exceptions. 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Factoring is typically performed using an iterative optimization such as </a:t>
            </a:r>
            <a:r>
              <a:rPr lang="en-US" dirty="0" smtClean="0">
                <a:hlinkClick r:id="rId6"/>
              </a:rPr>
              <a:t>Stochastic gradient descent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It is easy to download code (and </a:t>
            </a:r>
            <a:r>
              <a:rPr lang="en-US" dirty="0" err="1" smtClean="0"/>
              <a:t>precomputed</a:t>
            </a:r>
            <a:r>
              <a:rPr lang="en-US" dirty="0" smtClean="0"/>
              <a:t> vectors) for both </a:t>
            </a:r>
            <a:r>
              <a:rPr lang="en-US" dirty="0" smtClean="0">
                <a:hlinkClick r:id="rId7"/>
              </a:rPr>
              <a:t>Word2vec</a:t>
            </a:r>
            <a:r>
              <a:rPr lang="en-US" dirty="0" smtClean="0"/>
              <a:t> and </a:t>
            </a:r>
            <a:r>
              <a:rPr lang="en-US" dirty="0" err="1" smtClean="0">
                <a:hlinkClick r:id="rId8"/>
              </a:rPr>
              <a:t>GloVe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It is popular these days to factor PMI with </a:t>
            </a:r>
            <a:r>
              <a:rPr lang="en-US" dirty="0" smtClean="0">
                <a:hlinkClick r:id="rId6"/>
              </a:rPr>
              <a:t>stochastic gradient descent</a:t>
            </a:r>
            <a:r>
              <a:rPr lang="en-US" dirty="0" smtClean="0"/>
              <a:t>,</a:t>
            </a:r>
          </a:p>
          <a:p>
            <a:pPr lvl="2"/>
            <a:r>
              <a:rPr lang="en-US" dirty="0" smtClean="0"/>
              <a:t>though it isn't obvious why that should be better than </a:t>
            </a:r>
          </a:p>
          <a:p>
            <a:pPr lvl="3"/>
            <a:r>
              <a:rPr lang="en-US" dirty="0" smtClean="0">
                <a:hlinkClick r:id="rId9"/>
              </a:rPr>
              <a:t>singular value decomposition</a:t>
            </a:r>
            <a:r>
              <a:rPr lang="en-US" dirty="0" smtClean="0"/>
              <a:t> and </a:t>
            </a:r>
          </a:p>
          <a:p>
            <a:pPr lvl="3"/>
            <a:r>
              <a:rPr lang="en-US" dirty="0" smtClean="0">
                <a:hlinkClick r:id="rId10"/>
              </a:rPr>
              <a:t>Latent Semantic Analysis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Opportunities for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Are embeddings better than PMI?</a:t>
            </a:r>
          </a:p>
          <a:p>
            <a:pPr lvl="1"/>
            <a:r>
              <a:rPr lang="en-US" dirty="0" smtClean="0"/>
              <a:t>Maybe we don’t want to fit PMI “too well”</a:t>
            </a:r>
          </a:p>
          <a:p>
            <a:pPr lvl="1"/>
            <a:r>
              <a:rPr lang="en-US" dirty="0" smtClean="0"/>
              <a:t>Word2vec &amp; </a:t>
            </a:r>
            <a:r>
              <a:rPr lang="en-US" dirty="0" err="1" smtClean="0"/>
              <a:t>GloVe</a:t>
            </a:r>
            <a:r>
              <a:rPr lang="en-US" dirty="0" smtClean="0"/>
              <a:t> has a bunch of hyper parameters, </a:t>
            </a:r>
          </a:p>
          <a:p>
            <a:pPr lvl="2"/>
            <a:r>
              <a:rPr lang="en-US" dirty="0" smtClean="0"/>
              <a:t>and they tend to matter in practice (</a:t>
            </a:r>
            <a:r>
              <a:rPr lang="en-US" dirty="0" smtClean="0">
                <a:hlinkClick r:id="rId2"/>
              </a:rPr>
              <a:t>TACL</a:t>
            </a:r>
            <a:r>
              <a:rPr lang="en-US" dirty="0" smtClean="0"/>
              <a:t>)</a:t>
            </a:r>
          </a:p>
          <a:p>
            <a:r>
              <a:rPr lang="en-US" dirty="0" smtClean="0"/>
              <a:t>PMI ≈ M M</a:t>
            </a:r>
            <a:r>
              <a:rPr lang="en-US" baseline="30000" dirty="0" smtClean="0"/>
              <a:t>T</a:t>
            </a:r>
          </a:p>
          <a:p>
            <a:pPr lvl="1"/>
            <a:r>
              <a:rPr lang="en-US" dirty="0" smtClean="0"/>
              <a:t>Imaginary solutions:</a:t>
            </a:r>
          </a:p>
          <a:p>
            <a:pPr lvl="2"/>
            <a:r>
              <a:rPr lang="en-US" dirty="0" smtClean="0"/>
              <a:t>If PMI isn't positive definite, </a:t>
            </a:r>
          </a:p>
          <a:p>
            <a:pPr lvl="2"/>
            <a:r>
              <a:rPr lang="en-US" dirty="0" smtClean="0"/>
              <a:t>then M might not exist</a:t>
            </a:r>
          </a:p>
          <a:p>
            <a:pPr lvl="1"/>
            <a:r>
              <a:rPr lang="en-US" dirty="0" smtClean="0"/>
              <a:t>Workarounds:</a:t>
            </a:r>
          </a:p>
          <a:p>
            <a:pPr lvl="2"/>
            <a:r>
              <a:rPr lang="en-US" dirty="0" smtClean="0"/>
              <a:t>imaginary numbers</a:t>
            </a:r>
          </a:p>
          <a:p>
            <a:pPr lvl="2"/>
            <a:r>
              <a:rPr lang="en-US" dirty="0" smtClean="0"/>
              <a:t>left &amp; right eigenvectors (U ≠ V)</a:t>
            </a:r>
          </a:p>
          <a:p>
            <a:pPr lvl="3"/>
            <a:r>
              <a:rPr lang="en-US" dirty="0" smtClean="0"/>
              <a:t>PMI ≈ U D V</a:t>
            </a:r>
            <a:r>
              <a:rPr lang="en-US" baseline="30000" dirty="0" smtClean="0"/>
              <a:t>T</a:t>
            </a:r>
          </a:p>
          <a:p>
            <a:pPr lvl="3"/>
            <a:r>
              <a:rPr lang="en-US" dirty="0" smtClean="0"/>
              <a:t>but SVD of PMI doesn’t seem to work well in practice (don’t fit PMI “too well”)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Degrees of freedom:</a:t>
            </a:r>
          </a:p>
          <a:p>
            <a:pPr lvl="1"/>
            <a:r>
              <a:rPr lang="en-US" dirty="0" smtClean="0"/>
              <a:t>It is common for embeddings to use K=300 dimensions,</a:t>
            </a:r>
          </a:p>
          <a:p>
            <a:pPr lvl="2"/>
            <a:r>
              <a:rPr lang="en-US" dirty="0" smtClean="0"/>
              <a:t>but most words don't appear K times in the corpus</a:t>
            </a:r>
          </a:p>
          <a:p>
            <a:pPr lvl="1"/>
            <a:r>
              <a:rPr lang="en-US" dirty="0" smtClean="0"/>
              <a:t>It is hard to justify K parameters for a word that doesn't appear K times</a:t>
            </a:r>
          </a:p>
          <a:p>
            <a:r>
              <a:rPr lang="en-US" dirty="0" smtClean="0"/>
              <a:t>Alternatives to Embeddings</a:t>
            </a:r>
          </a:p>
          <a:p>
            <a:pPr lvl="1"/>
            <a:r>
              <a:rPr lang="en-US" dirty="0" smtClean="0">
                <a:hlinkClick r:id="rId3"/>
              </a:rPr>
              <a:t>Sketches</a:t>
            </a:r>
            <a:endParaRPr lang="en-US" dirty="0"/>
          </a:p>
          <a:p>
            <a:pPr lvl="2"/>
            <a:r>
              <a:rPr lang="en-US" dirty="0" smtClean="0"/>
              <a:t>Li &amp; Church “A </a:t>
            </a:r>
            <a:r>
              <a:rPr lang="en-US" dirty="0"/>
              <a:t>Sketch Algorithm for Estimating Two-Way and Multi-Way </a:t>
            </a:r>
            <a:r>
              <a:rPr lang="en-US" dirty="0" smtClean="0"/>
              <a:t>Associations”</a:t>
            </a:r>
            <a:r>
              <a:rPr lang="en-US" dirty="0"/>
              <a:t> </a:t>
            </a:r>
            <a:r>
              <a:rPr lang="en-US" i="1" dirty="0" smtClean="0"/>
              <a:t>Computational Linguistics </a:t>
            </a:r>
            <a:r>
              <a:rPr lang="en-US" dirty="0" smtClean="0"/>
              <a:t>(2007)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12: The Resources Debate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Examples of resources:</a:t>
            </a:r>
          </a:p>
          <a:p>
            <a:pPr lvl="1"/>
            <a:r>
              <a:rPr lang="en-US" dirty="0" smtClean="0">
                <a:hlinkClick r:id="rId2"/>
              </a:rPr>
              <a:t>British National Corpus </a:t>
            </a:r>
            <a:r>
              <a:rPr lang="en-US" dirty="0" smtClean="0"/>
              <a:t>(BNC)</a:t>
            </a:r>
          </a:p>
          <a:p>
            <a:pPr lvl="1"/>
            <a:r>
              <a:rPr lang="en-US" dirty="0" err="1" smtClean="0">
                <a:hlinkClick r:id="rId3"/>
              </a:rPr>
              <a:t>WordNet</a:t>
            </a:r>
            <a:endParaRPr lang="en-US" dirty="0" smtClean="0"/>
          </a:p>
          <a:p>
            <a:r>
              <a:rPr lang="en-US" dirty="0" smtClean="0"/>
              <a:t>Embeddings </a:t>
            </a:r>
            <a:r>
              <a:rPr lang="en-US" dirty="0"/>
              <a:t>can be viewed as a reaction to lexicography (e.g., building lexical resources by </a:t>
            </a:r>
            <a:r>
              <a:rPr lang="en-US" dirty="0" smtClean="0"/>
              <a:t>hand)</a:t>
            </a:r>
          </a:p>
          <a:p>
            <a:pPr lvl="1"/>
            <a:r>
              <a:rPr lang="en-US" dirty="0" smtClean="0"/>
              <a:t>In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my work with Hanks</a:t>
            </a:r>
            <a:r>
              <a:rPr lang="en-US" dirty="0"/>
              <a:t>, we hoped to automate some of the </a:t>
            </a:r>
            <a:r>
              <a:rPr lang="en-US" dirty="0" smtClean="0"/>
              <a:t>drudgery,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we didn't expect to replace the lexicographer with bots, or with </a:t>
            </a:r>
            <a:r>
              <a:rPr lang="en-US" dirty="0" err="1" smtClean="0">
                <a:hlinkClick r:id="rId5"/>
              </a:rPr>
              <a:t>turkers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was a surprise when Wikipedia could compete with traditional </a:t>
            </a:r>
            <a:r>
              <a:rPr lang="en-US" dirty="0" err="1"/>
              <a:t>encylopedias</a:t>
            </a:r>
            <a:r>
              <a:rPr lang="en-US" dirty="0"/>
              <a:t> (see </a:t>
            </a:r>
            <a:r>
              <a:rPr lang="en-US" dirty="0">
                <a:hlinkClick r:id="rId6"/>
              </a:rPr>
              <a:t>Nature article</a:t>
            </a:r>
            <a:r>
              <a:rPr lang="en-US" dirty="0"/>
              <a:t>), </a:t>
            </a:r>
            <a:endParaRPr lang="en-US" dirty="0" smtClean="0"/>
          </a:p>
          <a:p>
            <a:pPr lvl="1"/>
            <a:r>
              <a:rPr lang="en-US" dirty="0" smtClean="0"/>
              <a:t>and </a:t>
            </a:r>
            <a:r>
              <a:rPr lang="en-US" dirty="0"/>
              <a:t>soon thereafter, traditional </a:t>
            </a:r>
            <a:r>
              <a:rPr lang="en-US" dirty="0" err="1" smtClean="0"/>
              <a:t>enclopedia</a:t>
            </a:r>
            <a:r>
              <a:rPr lang="en-US" dirty="0" err="1"/>
              <a:t>s</a:t>
            </a:r>
            <a:r>
              <a:rPr lang="en-US" dirty="0" smtClean="0"/>
              <a:t> </a:t>
            </a:r>
            <a:r>
              <a:rPr lang="en-US" dirty="0"/>
              <a:t>quickly </a:t>
            </a:r>
            <a:r>
              <a:rPr lang="en-US" dirty="0" smtClean="0"/>
              <a:t>disappeared.</a:t>
            </a:r>
          </a:p>
          <a:p>
            <a:r>
              <a:rPr lang="en-US" dirty="0" smtClean="0"/>
              <a:t>Rise of Resources</a:t>
            </a:r>
          </a:p>
          <a:p>
            <a:pPr lvl="1"/>
            <a:r>
              <a:rPr lang="en-US" dirty="0" smtClean="0"/>
              <a:t>Conferences </a:t>
            </a:r>
            <a:r>
              <a:rPr lang="en-US" dirty="0"/>
              <a:t>on linguistic resources such as </a:t>
            </a:r>
            <a:r>
              <a:rPr lang="en-US" dirty="0">
                <a:hlinkClick r:id="rId7"/>
              </a:rPr>
              <a:t>LREC</a:t>
            </a:r>
            <a:r>
              <a:rPr lang="en-US" dirty="0"/>
              <a:t> have done well over the </a:t>
            </a:r>
            <a:r>
              <a:rPr lang="en-US" dirty="0" smtClean="0"/>
              <a:t>years.</a:t>
            </a:r>
          </a:p>
          <a:p>
            <a:pPr lvl="1"/>
            <a:r>
              <a:rPr lang="en-US" dirty="0" err="1" smtClean="0">
                <a:hlinkClick r:id="rId3"/>
              </a:rPr>
              <a:t>WordNet</a:t>
            </a:r>
            <a:r>
              <a:rPr lang="en-US" dirty="0"/>
              <a:t> and </a:t>
            </a:r>
            <a:r>
              <a:rPr lang="en-US" dirty="0" err="1">
                <a:hlinkClick r:id="rId8"/>
              </a:rPr>
              <a:t>FrameNet</a:t>
            </a:r>
            <a:r>
              <a:rPr lang="en-US" dirty="0"/>
              <a:t> are highly </a:t>
            </a:r>
            <a:r>
              <a:rPr lang="en-US" dirty="0" smtClean="0"/>
              <a:t>cited.</a:t>
            </a:r>
          </a:p>
          <a:p>
            <a:pPr lvl="1"/>
            <a:r>
              <a:rPr lang="en-US" dirty="0" smtClean="0">
                <a:hlinkClick r:id="rId9"/>
              </a:rPr>
              <a:t>NLTK</a:t>
            </a:r>
            <a:r>
              <a:rPr lang="en-US" dirty="0"/>
              <a:t> offers convenient </a:t>
            </a:r>
            <a:r>
              <a:rPr lang="en-US" dirty="0">
                <a:hlinkClick r:id="rId10"/>
              </a:rPr>
              <a:t>tools for estimating word </a:t>
            </a:r>
            <a:r>
              <a:rPr lang="en-US" dirty="0" smtClean="0">
                <a:hlinkClick r:id="rId10"/>
              </a:rPr>
              <a:t>similarity</a:t>
            </a:r>
            <a:endParaRPr lang="en-US" dirty="0" smtClean="0"/>
          </a:p>
          <a:p>
            <a:pPr lvl="2"/>
            <a:r>
              <a:rPr lang="en-US" dirty="0" smtClean="0"/>
              <a:t>(in </a:t>
            </a:r>
            <a:r>
              <a:rPr lang="en-US" dirty="0"/>
              <a:t>ways that are quite different from </a:t>
            </a:r>
            <a:r>
              <a:rPr lang="en-US" dirty="0" err="1"/>
              <a:t>pointwise</a:t>
            </a:r>
            <a:r>
              <a:rPr lang="en-US" dirty="0"/>
              <a:t> mutual information and word2vec</a:t>
            </a:r>
            <a:r>
              <a:rPr lang="en-US" dirty="0" smtClean="0"/>
              <a:t>)</a:t>
            </a:r>
          </a:p>
          <a:p>
            <a:r>
              <a:rPr lang="en-US" dirty="0" smtClean="0"/>
              <a:t>Will interest in resources decline</a:t>
            </a:r>
          </a:p>
          <a:p>
            <a:pPr lvl="1"/>
            <a:r>
              <a:rPr lang="en-US" dirty="0" smtClean="0"/>
              <a:t>with the rise of neural nets and unsupervised methods?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13: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When the counts, c, are large, p ≈ </a:t>
            </a:r>
            <a:r>
              <a:rPr lang="en-US" dirty="0" err="1" smtClean="0"/>
              <a:t>c/N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But What is the probability of something we haven’t seen (much)?</a:t>
            </a:r>
          </a:p>
          <a:p>
            <a:r>
              <a:rPr lang="en-US" dirty="0" smtClean="0"/>
              <a:t>Statistical </a:t>
            </a:r>
            <a:r>
              <a:rPr lang="en-US" dirty="0"/>
              <a:t>transforms and smoothing probably remain important today in contexts such as embeddings. </a:t>
            </a:r>
            <a:endParaRPr lang="en-US" dirty="0" smtClean="0"/>
          </a:p>
          <a:p>
            <a:pPr lvl="1"/>
            <a:r>
              <a:rPr lang="en-US" dirty="0" smtClean="0"/>
              <a:t>Both</a:t>
            </a:r>
            <a:r>
              <a:rPr lang="en-US" dirty="0"/>
              <a:t> </a:t>
            </a:r>
            <a:r>
              <a:rPr lang="en-US" dirty="0">
                <a:hlinkClick r:id="rId2"/>
              </a:rPr>
              <a:t>Word2vec</a:t>
            </a:r>
            <a:r>
              <a:rPr lang="en-US" dirty="0"/>
              <a:t> and </a:t>
            </a:r>
            <a:r>
              <a:rPr lang="en-US" dirty="0" err="1" smtClean="0">
                <a:hlinkClick r:id="rId3"/>
              </a:rPr>
              <a:t>GloVe</a:t>
            </a:r>
            <a:r>
              <a:rPr lang="en-US" dirty="0" smtClean="0"/>
              <a:t> </a:t>
            </a:r>
            <a:r>
              <a:rPr lang="en-US" dirty="0"/>
              <a:t>talk </a:t>
            </a:r>
            <a:r>
              <a:rPr lang="en-US" dirty="0" smtClean="0"/>
              <a:t>about raising </a:t>
            </a:r>
            <a:r>
              <a:rPr lang="en-US" dirty="0"/>
              <a:t>something to the </a:t>
            </a:r>
            <a:r>
              <a:rPr lang="en-US" dirty="0" smtClean="0"/>
              <a:t>¾ power</a:t>
            </a:r>
          </a:p>
          <a:p>
            <a:pPr lvl="1"/>
            <a:r>
              <a:rPr lang="en-US" dirty="0" err="1" smtClean="0"/>
              <a:t>GloVe</a:t>
            </a:r>
            <a:r>
              <a:rPr lang="en-US" dirty="0" smtClean="0"/>
              <a:t> </a:t>
            </a:r>
            <a:r>
              <a:rPr lang="en-US" dirty="0"/>
              <a:t>introduces another transform to </a:t>
            </a:r>
            <a:r>
              <a:rPr lang="en-US" dirty="0" err="1"/>
              <a:t>downweight</a:t>
            </a:r>
            <a:r>
              <a:rPr lang="en-US" dirty="0"/>
              <a:t> small </a:t>
            </a:r>
            <a:r>
              <a:rPr lang="en-US" dirty="0" smtClean="0"/>
              <a:t>counts</a:t>
            </a:r>
          </a:p>
          <a:p>
            <a:r>
              <a:rPr lang="en-US" dirty="0" smtClean="0"/>
              <a:t>There is a long history on smoothing (going back to WW II)</a:t>
            </a:r>
            <a:endParaRPr lang="en-US" dirty="0">
              <a:hlinkClick r:id="rId4"/>
            </a:endParaRPr>
          </a:p>
          <a:p>
            <a:pPr lvl="1"/>
            <a:r>
              <a:rPr lang="en-US" dirty="0" smtClean="0">
                <a:hlinkClick r:id="rId4"/>
              </a:rPr>
              <a:t>Good </a:t>
            </a:r>
            <a:r>
              <a:rPr lang="en-US" dirty="0">
                <a:hlinkClick r:id="rId4"/>
              </a:rPr>
              <a:t>Turing smoothing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Good-Turing Frequency Estimation Without Tears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A Bit of Progress in Language </a:t>
            </a:r>
            <a:r>
              <a:rPr lang="en-US" dirty="0" smtClean="0">
                <a:hlinkClick r:id="rId6"/>
              </a:rPr>
              <a:t>Modeling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Topic 14: </a:t>
            </a:r>
            <a:r>
              <a:rPr lang="en-US" sz="4000" dirty="0" err="1" smtClean="0"/>
              <a:t>PageRank</a:t>
            </a:r>
            <a:r>
              <a:rPr lang="en-US" sz="4000" dirty="0"/>
              <a:t> </a:t>
            </a:r>
            <a:r>
              <a:rPr lang="en-US" sz="4000" dirty="0" smtClean="0"/>
              <a:t>&amp;</a:t>
            </a:r>
            <a:br>
              <a:rPr lang="en-US" sz="4000" dirty="0" smtClean="0"/>
            </a:br>
            <a:r>
              <a:rPr lang="en-US" sz="4000" dirty="0" smtClean="0"/>
              <a:t>Algorithms of Graphs of Social Media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49"/>
            <a:ext cx="8229600" cy="308967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Starting with </a:t>
            </a:r>
            <a:r>
              <a:rPr lang="en-US" dirty="0">
                <a:hlinkClick r:id="rId2"/>
              </a:rPr>
              <a:t>Page Rank</a:t>
            </a:r>
            <a:r>
              <a:rPr lang="en-US" dirty="0"/>
              <a:t> and the founders of </a:t>
            </a:r>
            <a:r>
              <a:rPr lang="en-US" dirty="0" smtClean="0"/>
              <a:t>Google,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has become popular to model the web and social media as </a:t>
            </a:r>
            <a:r>
              <a:rPr lang="en-US" dirty="0" smtClean="0"/>
              <a:t>graphs.</a:t>
            </a:r>
          </a:p>
          <a:p>
            <a:pPr lvl="1"/>
            <a:r>
              <a:rPr lang="en-US" dirty="0" smtClean="0"/>
              <a:t>Page </a:t>
            </a:r>
            <a:r>
              <a:rPr lang="en-US" dirty="0"/>
              <a:t>rank can be viewed as </a:t>
            </a:r>
            <a:r>
              <a:rPr lang="en-US" dirty="0" err="1"/>
              <a:t>eigen</a:t>
            </a:r>
            <a:r>
              <a:rPr lang="en-US" dirty="0"/>
              <a:t> values of a graph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ref</a:t>
            </a:r>
            <a:r>
              <a:rPr lang="en-US" dirty="0" smtClean="0"/>
              <a:t>)</a:t>
            </a:r>
          </a:p>
          <a:p>
            <a:r>
              <a:rPr lang="en-US" dirty="0" smtClean="0">
                <a:hlinkClick r:id="rId4"/>
              </a:rPr>
              <a:t>Kleinberg</a:t>
            </a:r>
            <a:r>
              <a:rPr lang="en-US" dirty="0"/>
              <a:t> has published a number of highly cited papers including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5"/>
              </a:rPr>
              <a:t>Authoritative </a:t>
            </a:r>
            <a:r>
              <a:rPr lang="en-US" dirty="0">
                <a:hlinkClick r:id="rId5"/>
              </a:rPr>
              <a:t>Sources in a Hyperlinked Environment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Maximizing the Spread of Influence through a Social Network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The Link Prediction Problem for Social Networks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The Small-World Phenomenon: An Algorithmic Perspective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First Assignment (Due WED midnight)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2"/>
              </a:rPr>
              <a:t>http://www.columbia.edu/~kc3109/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Vote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 on </a:t>
            </a:r>
            <a:r>
              <a:rPr lang="en-US" dirty="0" smtClean="0"/>
              <a:t>papers/videos/topics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would like to cover in the </a:t>
            </a:r>
            <a:r>
              <a:rPr lang="en-US" dirty="0" smtClean="0"/>
              <a:t>course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well as </a:t>
            </a:r>
            <a:r>
              <a:rPr lang="en-US" dirty="0" smtClean="0"/>
              <a:t>papers </a:t>
            </a:r>
            <a:r>
              <a:rPr lang="en-US" dirty="0"/>
              <a:t>you would like to </a:t>
            </a:r>
            <a:r>
              <a:rPr lang="en-US" dirty="0" smtClean="0"/>
              <a:t>present</a:t>
            </a:r>
          </a:p>
          <a:p>
            <a:pPr lvl="1"/>
            <a:r>
              <a:rPr lang="en-US" dirty="0" smtClean="0"/>
              <a:t>NOTE: there are </a:t>
            </a:r>
            <a:r>
              <a:rPr lang="en-US" b="1" i="1" dirty="0" smtClean="0"/>
              <a:t>TWO</a:t>
            </a:r>
            <a:r>
              <a:rPr lang="en-US" dirty="0" smtClean="0"/>
              <a:t> tabs </a:t>
            </a:r>
          </a:p>
          <a:p>
            <a:r>
              <a:rPr lang="en-US" dirty="0" smtClean="0"/>
              <a:t>The </a:t>
            </a:r>
            <a:r>
              <a:rPr lang="en-US" dirty="0"/>
              <a:t>first assignment involves skimming as much of this work as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/>
              <a:t>so </a:t>
            </a:r>
            <a:r>
              <a:rPr lang="en-US" dirty="0"/>
              <a:t>you can cast reasonably informed votes.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l="53866" t="18617" r="21273" b="20878"/>
          <a:stretch>
            <a:fillRect/>
          </a:stretch>
        </p:blipFill>
        <p:spPr bwMode="auto">
          <a:xfrm>
            <a:off x="1" y="1114425"/>
            <a:ext cx="6611815" cy="4029075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Scholar Citations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60185" r="11111" b="18654"/>
          <a:stretch>
            <a:fillRect/>
          </a:stretch>
        </p:blipFill>
        <p:spPr bwMode="auto">
          <a:xfrm>
            <a:off x="3733800" y="1304412"/>
            <a:ext cx="5410200" cy="3839088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0" y="1600200"/>
            <a:ext cx="762000" cy="171450"/>
          </a:xfrm>
          <a:prstGeom prst="round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60561" t="9934" r="11111" b="21428"/>
          <a:stretch>
            <a:fillRect/>
          </a:stretch>
        </p:blipFill>
        <p:spPr bwMode="auto">
          <a:xfrm>
            <a:off x="1" y="0"/>
            <a:ext cx="828948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0" y="2057400"/>
            <a:ext cx="2819400" cy="1028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Google isn’t Perfect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943600" y="3143250"/>
            <a:ext cx="2819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h-index ≥ 40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Wingdings" pitchFamily="2" charset="2"/>
              </a:rPr>
              <a:t></a:t>
            </a:r>
            <a:r>
              <a:rPr lang="en-US" sz="3200" dirty="0">
                <a:latin typeface="+mj-lt"/>
                <a:ea typeface="+mj-ea"/>
                <a:cs typeface="+mj-cs"/>
                <a:sym typeface="Wingdings" pitchFamily="2" charset="2"/>
              </a:rPr>
              <a:t> </a:t>
            </a:r>
            <a:r>
              <a:rPr lang="en-US" sz="1000" dirty="0">
                <a:latin typeface="+mj-lt"/>
                <a:ea typeface="+mj-ea"/>
                <a:cs typeface="+mj-cs"/>
                <a:sym typeface="Wingdings" pitchFamily="2" charset="2"/>
                <a:hlinkClick r:id="rId3"/>
              </a:rPr>
              <a:t>http://web.cs.ucla.edu/~</a:t>
            </a:r>
            <a:r>
              <a:rPr lang="en-US" sz="1000" dirty="0" smtClean="0">
                <a:latin typeface="+mj-lt"/>
                <a:ea typeface="+mj-ea"/>
                <a:cs typeface="+mj-cs"/>
                <a:sym typeface="Wingdings" pitchFamily="2" charset="2"/>
                <a:hlinkClick r:id="rId3"/>
              </a:rPr>
              <a:t>palsberg/h-number.html</a:t>
            </a:r>
            <a:r>
              <a:rPr lang="en-US" sz="1000" dirty="0" smtClean="0">
                <a:latin typeface="+mj-lt"/>
                <a:ea typeface="+mj-ea"/>
                <a:cs typeface="+mj-cs"/>
                <a:sym typeface="Wingdings" pitchFamily="2" charset="2"/>
              </a:rPr>
              <a:t>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Encourage Student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I'd like to encourage students to practice presentation skills in a supportive </a:t>
            </a:r>
            <a:r>
              <a:rPr lang="en-US" dirty="0" smtClean="0"/>
              <a:t>environment,</a:t>
            </a:r>
          </a:p>
          <a:p>
            <a:pPr lvl="1"/>
            <a:r>
              <a:rPr lang="en-US" dirty="0" smtClean="0"/>
              <a:t>so </a:t>
            </a:r>
            <a:r>
              <a:rPr lang="en-US" dirty="0"/>
              <a:t>it isn't a good idea to grade </a:t>
            </a:r>
            <a:r>
              <a:rPr lang="en-US" dirty="0" smtClean="0"/>
              <a:t>presentations</a:t>
            </a:r>
          </a:p>
          <a:p>
            <a:r>
              <a:rPr lang="en-US" dirty="0" smtClean="0"/>
              <a:t>In </a:t>
            </a:r>
            <a:r>
              <a:rPr lang="en-US" dirty="0"/>
              <a:t>addition, it may not be practical for everyone to give a </a:t>
            </a:r>
            <a:r>
              <a:rPr lang="en-US" dirty="0" smtClean="0"/>
              <a:t>presentation,</a:t>
            </a:r>
          </a:p>
          <a:p>
            <a:pPr lvl="1"/>
            <a:r>
              <a:rPr lang="en-US" dirty="0" smtClean="0"/>
              <a:t>especially </a:t>
            </a:r>
            <a:r>
              <a:rPr lang="en-US" dirty="0"/>
              <a:t>if there are too many students </a:t>
            </a:r>
            <a:endParaRPr lang="en-US" dirty="0" smtClean="0"/>
          </a:p>
          <a:p>
            <a:pPr lvl="1"/>
            <a:r>
              <a:rPr lang="en-US" dirty="0" smtClean="0"/>
              <a:t>and </a:t>
            </a:r>
            <a:r>
              <a:rPr lang="en-US" dirty="0"/>
              <a:t>too little time.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Point: Emphasize Diverse Perspectives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Think about how other people would think about these issues</a:t>
            </a:r>
          </a:p>
          <a:p>
            <a:r>
              <a:rPr lang="en-US" dirty="0"/>
              <a:t>Too many people are too focused on their own immediate needs and there own </a:t>
            </a:r>
            <a:r>
              <a:rPr lang="en-US" dirty="0" smtClean="0"/>
              <a:t>perspectives,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not enough </a:t>
            </a:r>
            <a:r>
              <a:rPr lang="en-US" dirty="0" smtClean="0"/>
              <a:t>about</a:t>
            </a:r>
          </a:p>
          <a:p>
            <a:pPr lvl="2"/>
            <a:r>
              <a:rPr lang="en-US" dirty="0" smtClean="0"/>
              <a:t>how things </a:t>
            </a:r>
            <a:r>
              <a:rPr lang="en-US" dirty="0"/>
              <a:t>will stand up to the test of time, </a:t>
            </a:r>
            <a:endParaRPr lang="en-US" dirty="0" smtClean="0"/>
          </a:p>
          <a:p>
            <a:pPr lvl="2"/>
            <a:r>
              <a:rPr lang="en-US" dirty="0" smtClean="0"/>
              <a:t>from </a:t>
            </a:r>
            <a:r>
              <a:rPr lang="en-US" dirty="0"/>
              <a:t>lots of different </a:t>
            </a:r>
            <a:r>
              <a:rPr lang="en-US" dirty="0" smtClean="0"/>
              <a:t>perspectives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Survey Papers?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first presentation was </a:t>
            </a:r>
            <a:r>
              <a:rPr lang="en-US" dirty="0"/>
              <a:t>on my own </a:t>
            </a:r>
            <a:r>
              <a:rPr lang="en-US" dirty="0" smtClean="0"/>
              <a:t>research</a:t>
            </a:r>
          </a:p>
          <a:p>
            <a:r>
              <a:rPr lang="en-US" dirty="0" smtClean="0"/>
              <a:t>Many </a:t>
            </a:r>
            <a:r>
              <a:rPr lang="en-US" dirty="0"/>
              <a:t>rock bands start out doing </a:t>
            </a:r>
            <a:r>
              <a:rPr lang="en-US" dirty="0" smtClean="0"/>
              <a:t>covers</a:t>
            </a:r>
          </a:p>
          <a:p>
            <a:pPr lvl="1"/>
            <a:r>
              <a:rPr lang="en-US" dirty="0" smtClean="0"/>
              <a:t>before </a:t>
            </a:r>
            <a:r>
              <a:rPr lang="en-US" dirty="0"/>
              <a:t>they write their own </a:t>
            </a:r>
            <a:r>
              <a:rPr lang="en-US" dirty="0" smtClean="0"/>
              <a:t>music</a:t>
            </a:r>
          </a:p>
          <a:p>
            <a:r>
              <a:rPr lang="en-US" dirty="0" smtClean="0"/>
              <a:t>So </a:t>
            </a:r>
            <a:r>
              <a:rPr lang="en-US" dirty="0"/>
              <a:t>too, I believe students should start out presenting covers of seminal </a:t>
            </a:r>
            <a:r>
              <a:rPr lang="en-US" dirty="0" smtClean="0"/>
              <a:t>papers</a:t>
            </a:r>
          </a:p>
          <a:p>
            <a:pPr lvl="1"/>
            <a:r>
              <a:rPr lang="en-US" dirty="0" smtClean="0"/>
              <a:t>before </a:t>
            </a:r>
            <a:r>
              <a:rPr lang="en-US" dirty="0"/>
              <a:t>presenting their own </a:t>
            </a:r>
            <a:r>
              <a:rPr lang="en-US" dirty="0" smtClean="0"/>
              <a:t>research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 9,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9E1C1-5D24-410D-8116-168184DAEF2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Topics in HLT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2477</Words>
  <Application>Microsoft Office PowerPoint</Application>
  <PresentationFormat>On-screen Show (16:9)</PresentationFormat>
  <Paragraphs>483</Paragraphs>
  <Slides>47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COMS6998 Topics in Human Language Technology (HLT) </vt:lpstr>
      <vt:lpstr>Too many papers are boring</vt:lpstr>
      <vt:lpstr>Weekly Assignments (To encourage everyone to keep up with the reading)</vt:lpstr>
      <vt:lpstr>How to Find Citations with Google Scholar</vt:lpstr>
      <vt:lpstr>Google Scholar Citations</vt:lpstr>
      <vt:lpstr>Google isn’t Perfect</vt:lpstr>
      <vt:lpstr>Encourage Student Presentations</vt:lpstr>
      <vt:lpstr>Point: Emphasize Diverse Perspectives</vt:lpstr>
      <vt:lpstr>Why Survey Papers?</vt:lpstr>
      <vt:lpstr>First Assignment (Due WED midnight) http://www.columbia.edu/~kc3109/ </vt:lpstr>
      <vt:lpstr>Topic 1: Ketchup https://www.superlectures.com/interspeech2016/ </vt:lpstr>
      <vt:lpstr>The Speech Invasion</vt:lpstr>
      <vt:lpstr>What happened in 1988?</vt:lpstr>
      <vt:lpstr>What happened in1988?</vt:lpstr>
      <vt:lpstr>Slide 15</vt:lpstr>
      <vt:lpstr>Slide 16</vt:lpstr>
      <vt:lpstr>Robert Mercer ACL Lifetime Achievement  http://techtalks.tv/talks/closing-session/60532/ </vt:lpstr>
      <vt:lpstr>Slide 18</vt:lpstr>
      <vt:lpstr>On firing linguists…</vt:lpstr>
      <vt:lpstr>On firing linguists… (2 of 2)</vt:lpstr>
      <vt:lpstr>Sound &amp; Meaning &gt;&gt; Spelling</vt:lpstr>
      <vt:lpstr>Topic 2: The Speech Invasion</vt:lpstr>
      <vt:lpstr>Topic 3: Case for Case</vt:lpstr>
      <vt:lpstr>LTA-2012: Charles J Fillmore</vt:lpstr>
      <vt:lpstr>Minnesota Nice</vt:lpstr>
      <vt:lpstr>Case for Case (C4C): Practical Apps</vt:lpstr>
      <vt:lpstr>Commercial Information Extraction</vt:lpstr>
      <vt:lpstr>Do Read “Case for Case”</vt:lpstr>
      <vt:lpstr>Historical Motivation: A Case for Case From Morphology  MUC</vt:lpstr>
      <vt:lpstr>Slide 30</vt:lpstr>
      <vt:lpstr>Case Grammar  Frames / Lexicography Valency  Scripts (Roger Schank) / Lexicography (Sue Atkins)</vt:lpstr>
      <vt:lpstr>Slide 32</vt:lpstr>
      <vt:lpstr>Case Grammar  Frames / Lexicography Valency  Scripts (Roger Schank) / Lexicography (Sue Atkins)</vt:lpstr>
      <vt:lpstr>Challenge for Next Generation: General Linguistics  Computational Linguistics</vt:lpstr>
      <vt:lpstr>Topic 4: Parsing &amp; Part of Speech Tagging</vt:lpstr>
      <vt:lpstr>Topic 5: Whatever you measure, you get</vt:lpstr>
      <vt:lpstr>Topic 6: Machine Learning has a long history </vt:lpstr>
      <vt:lpstr>Topic 7: ALPAC &amp; Whither Speech Recognition</vt:lpstr>
      <vt:lpstr>Topic 8: WMD</vt:lpstr>
      <vt:lpstr>Topic 9: Minsky &amp; Chomsky</vt:lpstr>
      <vt:lpstr>Topic 10: . How does science (and engineering) progress?</vt:lpstr>
      <vt:lpstr>Topic 11: Word2vec &amp; Embeddings</vt:lpstr>
      <vt:lpstr>Opportunities for future work</vt:lpstr>
      <vt:lpstr>Topic 12: The Resources Debate</vt:lpstr>
      <vt:lpstr>Topic 13: Smoothing</vt:lpstr>
      <vt:lpstr>Topic 14: PageRank &amp; Algorithms of Graphs of Social Media</vt:lpstr>
      <vt:lpstr>First Assignment (Due WED midnight) http://www.columbia.edu/~kc3109/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Kenneth Church</dc:creator>
  <cp:lastModifiedBy>Kenneth Church</cp:lastModifiedBy>
  <cp:revision>53</cp:revision>
  <dcterms:created xsi:type="dcterms:W3CDTF">2017-08-19T12:39:55Z</dcterms:created>
  <dcterms:modified xsi:type="dcterms:W3CDTF">2017-08-20T21:18:14Z</dcterms:modified>
</cp:coreProperties>
</file>